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3004800" cy="9753600"/>
  <p:notesSz cx="6858000" cy="9144000"/>
  <p:embeddedFontLst>
    <p:embeddedFont>
      <p:font typeface="Microsoft YaHei" panose="020B0503020204020204" pitchFamily="34" charset="-122"/>
      <p:regular r:id="rId41"/>
      <p:bold r:id="rId42"/>
    </p:embeddedFont>
    <p:embeddedFont>
      <p:font typeface="Arial Black" panose="020B0604020202020204" pitchFamily="34" charset="0"/>
      <p:bold r:id="rId43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2286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3200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3657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4"/>
    <p:restoredTop sz="94643"/>
  </p:normalViewPr>
  <p:slideViewPr>
    <p:cSldViewPr snapToGrid="0" snapToObjects="1">
      <p:cViewPr varScale="1">
        <p:scale>
          <a:sx n="84" d="100"/>
          <a:sy n="84" d="100"/>
        </p:scale>
        <p:origin x="26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 b="1" i="0">
        <a:latin typeface="Arial" panose="020B0604020202020204" pitchFamily="34" charset="0"/>
        <a:ea typeface="+mn-ea"/>
        <a:cs typeface="Arial" panose="020B0604020202020204" pitchFamily="34" charset="0"/>
        <a:sym typeface="Helvetica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大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 err="1"/>
              <a:t>大標題文字</a:t>
            </a:r>
            <a:endParaRPr dirty="0"/>
          </a:p>
        </p:txBody>
      </p:sp>
      <p:sp>
        <p:nvSpPr>
          <p:cNvPr id="12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ctr">
              <a:spcBef>
                <a:spcPts val="0"/>
              </a:spcBef>
              <a:buSzTx/>
              <a:buNone/>
              <a:defRPr sz="37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 algn="ctr">
              <a:spcBef>
                <a:spcPts val="0"/>
              </a:spcBef>
              <a:buSzTx/>
              <a:buNone/>
              <a:defRPr sz="37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 algn="ctr">
              <a:spcBef>
                <a:spcPts val="0"/>
              </a:spcBef>
              <a:buSzTx/>
              <a:buNone/>
              <a:defRPr sz="37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 algn="ctr">
              <a:spcBef>
                <a:spcPts val="0"/>
              </a:spcBef>
              <a:buSzTx/>
              <a:buNone/>
              <a:defRPr sz="37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dirty="0" err="1"/>
              <a:t>內文層級一</a:t>
            </a:r>
            <a:endParaRPr dirty="0"/>
          </a:p>
          <a:p>
            <a:pPr lvl="1"/>
            <a:r>
              <a:rPr dirty="0" err="1"/>
              <a:t>內文層級二</a:t>
            </a:r>
            <a:endParaRPr dirty="0"/>
          </a:p>
          <a:p>
            <a:pPr lvl="2"/>
            <a:r>
              <a:rPr dirty="0" err="1"/>
              <a:t>內文層級三</a:t>
            </a:r>
            <a:endParaRPr dirty="0"/>
          </a:p>
          <a:p>
            <a:pPr lvl="3"/>
            <a:r>
              <a:rPr dirty="0" err="1"/>
              <a:t>內文層級四</a:t>
            </a:r>
            <a:endParaRPr dirty="0"/>
          </a:p>
          <a:p>
            <a:pPr lvl="4"/>
            <a:r>
              <a:rPr dirty="0" err="1"/>
              <a:t>內文層級五</a:t>
            </a:r>
            <a:endParaRPr dirty="0"/>
          </a:p>
        </p:txBody>
      </p:sp>
      <p:sp>
        <p:nvSpPr>
          <p:cNvPr id="1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王大明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4719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–</a:t>
            </a:r>
            <a:r>
              <a:rPr dirty="0" err="1"/>
              <a:t>王大明</a:t>
            </a:r>
            <a:endParaRPr dirty="0"/>
          </a:p>
        </p:txBody>
      </p:sp>
      <p:sp>
        <p:nvSpPr>
          <p:cNvPr id="94" name="「在此輸入名言語錄。」"/>
          <p:cNvSpPr txBox="1">
            <a:spLocks noGrp="1"/>
          </p:cNvSpPr>
          <p:nvPr>
            <p:ph type="body" sz="quarter" idx="22"/>
          </p:nvPr>
        </p:nvSpPr>
        <p:spPr>
          <a:xfrm>
            <a:off x="1270000" y="4259094"/>
            <a:ext cx="10464800" cy="62581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「</a:t>
            </a:r>
            <a:r>
              <a:rPr dirty="0" err="1"/>
              <a:t>在此輸入名言語錄</a:t>
            </a:r>
            <a:r>
              <a:rPr dirty="0"/>
              <a:t>。」</a:t>
            </a:r>
          </a:p>
        </p:txBody>
      </p:sp>
      <p:sp>
        <p:nvSpPr>
          <p:cNvPr id="9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上白下粉">
    <p:bg>
      <p:bgPr>
        <a:solidFill>
          <a:srgbClr val="FF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矩形"/>
          <p:cNvSpPr/>
          <p:nvPr/>
        </p:nvSpPr>
        <p:spPr>
          <a:xfrm>
            <a:off x="-430047" y="-602574"/>
            <a:ext cx="13777847" cy="37838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全粉">
    <p:bg>
      <p:bgPr>
        <a:solidFill>
          <a:srgbClr val="FF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eg"/>
          <p:cNvSpPr>
            <a:spLocks noGrp="1"/>
          </p:cNvSpPr>
          <p:nvPr>
            <p:ph type="pic" idx="21"/>
          </p:nvPr>
        </p:nvSpPr>
        <p:spPr>
          <a:xfrm>
            <a:off x="1625600" y="374650"/>
            <a:ext cx="9753600" cy="650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21" name="大標題文字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 err="1"/>
              <a:t>大標題文字</a:t>
            </a:r>
            <a:endParaRPr dirty="0"/>
          </a:p>
        </p:txBody>
      </p:sp>
      <p:sp>
        <p:nvSpPr>
          <p:cNvPr id="22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ctr">
              <a:spcBef>
                <a:spcPts val="0"/>
              </a:spcBef>
              <a:buSzTx/>
              <a:buNone/>
              <a:defRPr sz="37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 algn="ctr">
              <a:spcBef>
                <a:spcPts val="0"/>
              </a:spcBef>
              <a:buSzTx/>
              <a:buNone/>
              <a:defRPr sz="37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 algn="ctr">
              <a:spcBef>
                <a:spcPts val="0"/>
              </a:spcBef>
              <a:buSzTx/>
              <a:buNone/>
              <a:defRPr sz="37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 algn="ctr">
              <a:spcBef>
                <a:spcPts val="0"/>
              </a:spcBef>
              <a:buSzTx/>
              <a:buNone/>
              <a:defRPr sz="37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dirty="0" err="1"/>
              <a:t>內文層級一</a:t>
            </a:r>
            <a:endParaRPr dirty="0"/>
          </a:p>
          <a:p>
            <a:pPr lvl="1"/>
            <a:r>
              <a:rPr dirty="0" err="1"/>
              <a:t>內文層級二</a:t>
            </a:r>
            <a:endParaRPr dirty="0"/>
          </a:p>
          <a:p>
            <a:pPr lvl="2"/>
            <a:r>
              <a:rPr dirty="0" err="1"/>
              <a:t>內文層級三</a:t>
            </a:r>
            <a:endParaRPr dirty="0"/>
          </a:p>
          <a:p>
            <a:pPr lvl="3"/>
            <a:r>
              <a:rPr dirty="0" err="1"/>
              <a:t>內文層級四</a:t>
            </a:r>
            <a:endParaRPr dirty="0"/>
          </a:p>
          <a:p>
            <a:pPr lvl="4"/>
            <a:r>
              <a:rPr dirty="0" err="1"/>
              <a:t>內文層級五</a:t>
            </a:r>
            <a:endParaRPr dirty="0"/>
          </a:p>
        </p:txBody>
      </p:sp>
      <p:sp>
        <p:nvSpPr>
          <p:cNvPr id="2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大標題文字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 err="1"/>
              <a:t>大標題文字</a:t>
            </a:r>
            <a:endParaRPr dirty="0"/>
          </a:p>
        </p:txBody>
      </p:sp>
      <p:sp>
        <p:nvSpPr>
          <p:cNvPr id="3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eg"/>
          <p:cNvSpPr>
            <a:spLocks noGrp="1"/>
          </p:cNvSpPr>
          <p:nvPr>
            <p:ph type="pic" idx="21"/>
          </p:nvPr>
        </p:nvSpPr>
        <p:spPr>
          <a:xfrm>
            <a:off x="6375400" y="635000"/>
            <a:ext cx="82169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39" name="大標題文字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 err="1"/>
              <a:t>大標題文字</a:t>
            </a:r>
            <a:endParaRPr dirty="0"/>
          </a:p>
        </p:txBody>
      </p:sp>
      <p:sp>
        <p:nvSpPr>
          <p:cNvPr id="40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ctr">
              <a:spcBef>
                <a:spcPts val="0"/>
              </a:spcBef>
              <a:buSzTx/>
              <a:buNone/>
              <a:defRPr sz="37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 algn="ctr">
              <a:spcBef>
                <a:spcPts val="0"/>
              </a:spcBef>
              <a:buSzTx/>
              <a:buNone/>
              <a:defRPr sz="37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 algn="ctr">
              <a:spcBef>
                <a:spcPts val="0"/>
              </a:spcBef>
              <a:buSzTx/>
              <a:buNone/>
              <a:defRPr sz="37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 algn="ctr">
              <a:spcBef>
                <a:spcPts val="0"/>
              </a:spcBef>
              <a:buSzTx/>
              <a:buNone/>
              <a:defRPr sz="37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dirty="0" err="1"/>
              <a:t>內文層級一</a:t>
            </a:r>
            <a:endParaRPr dirty="0"/>
          </a:p>
          <a:p>
            <a:pPr lvl="1"/>
            <a:r>
              <a:rPr dirty="0" err="1"/>
              <a:t>內文層級二</a:t>
            </a:r>
            <a:endParaRPr dirty="0"/>
          </a:p>
          <a:p>
            <a:pPr lvl="2"/>
            <a:r>
              <a:rPr dirty="0" err="1"/>
              <a:t>內文層級三</a:t>
            </a:r>
            <a:endParaRPr dirty="0"/>
          </a:p>
          <a:p>
            <a:pPr lvl="3"/>
            <a:r>
              <a:rPr dirty="0" err="1"/>
              <a:t>內文層級四</a:t>
            </a:r>
            <a:endParaRPr dirty="0"/>
          </a:p>
          <a:p>
            <a:pPr lvl="4"/>
            <a:r>
              <a:rPr dirty="0" err="1"/>
              <a:t>內文層級五</a:t>
            </a:r>
            <a:endParaRPr dirty="0"/>
          </a:p>
        </p:txBody>
      </p:sp>
      <p:sp>
        <p:nvSpPr>
          <p:cNvPr id="4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 err="1"/>
              <a:t>大標題文字</a:t>
            </a:r>
            <a:endParaRPr dirty="0"/>
          </a:p>
        </p:txBody>
      </p:sp>
      <p:sp>
        <p:nvSpPr>
          <p:cNvPr id="4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 err="1"/>
              <a:t>大標題文字</a:t>
            </a:r>
            <a:endParaRPr dirty="0"/>
          </a:p>
        </p:txBody>
      </p:sp>
      <p:sp>
        <p:nvSpPr>
          <p:cNvPr id="57" name="內文層級一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dirty="0" err="1"/>
              <a:t>內文層級一</a:t>
            </a:r>
            <a:endParaRPr dirty="0"/>
          </a:p>
          <a:p>
            <a:pPr lvl="1"/>
            <a:r>
              <a:rPr dirty="0" err="1"/>
              <a:t>內文層級二</a:t>
            </a:r>
            <a:endParaRPr dirty="0"/>
          </a:p>
          <a:p>
            <a:pPr lvl="2"/>
            <a:r>
              <a:rPr dirty="0" err="1"/>
              <a:t>內文層級三</a:t>
            </a:r>
            <a:endParaRPr dirty="0"/>
          </a:p>
          <a:p>
            <a:pPr lvl="3"/>
            <a:r>
              <a:rPr dirty="0" err="1"/>
              <a:t>內文層級四</a:t>
            </a:r>
            <a:endParaRPr dirty="0"/>
          </a:p>
          <a:p>
            <a:pPr lvl="4"/>
            <a:r>
              <a:rPr dirty="0" err="1"/>
              <a:t>內文層級五</a:t>
            </a:r>
            <a:endParaRPr dirty="0"/>
          </a:p>
        </p:txBody>
      </p:sp>
      <p:sp>
        <p:nvSpPr>
          <p:cNvPr id="5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eg"/>
          <p:cNvSpPr>
            <a:spLocks noGrp="1"/>
          </p:cNvSpPr>
          <p:nvPr>
            <p:ph type="pic" idx="21"/>
          </p:nvPr>
        </p:nvSpPr>
        <p:spPr>
          <a:xfrm>
            <a:off x="3810000" y="25908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66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 err="1"/>
              <a:t>大標題文字</a:t>
            </a:r>
            <a:endParaRPr dirty="0"/>
          </a:p>
        </p:txBody>
      </p:sp>
      <p:sp>
        <p:nvSpPr>
          <p:cNvPr id="67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342900">
              <a:spcBef>
                <a:spcPts val="3200"/>
              </a:spcBef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8700" indent="-342900">
              <a:spcBef>
                <a:spcPts val="3200"/>
              </a:spcBef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-342900">
              <a:spcBef>
                <a:spcPts val="3200"/>
              </a:spcBef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14500" indent="-342900">
              <a:spcBef>
                <a:spcPts val="3200"/>
              </a:spcBef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dirty="0" err="1"/>
              <a:t>內文層級一</a:t>
            </a:r>
            <a:endParaRPr dirty="0"/>
          </a:p>
          <a:p>
            <a:pPr lvl="1"/>
            <a:r>
              <a:rPr dirty="0" err="1"/>
              <a:t>內文層級二</a:t>
            </a:r>
            <a:endParaRPr dirty="0"/>
          </a:p>
          <a:p>
            <a:pPr lvl="2"/>
            <a:r>
              <a:rPr dirty="0" err="1"/>
              <a:t>內文層級三</a:t>
            </a:r>
            <a:endParaRPr dirty="0"/>
          </a:p>
          <a:p>
            <a:pPr lvl="3"/>
            <a:r>
              <a:rPr dirty="0" err="1"/>
              <a:t>內文層級四</a:t>
            </a:r>
            <a:endParaRPr dirty="0"/>
          </a:p>
          <a:p>
            <a:pPr lvl="4"/>
            <a:r>
              <a:rPr dirty="0" err="1"/>
              <a:t>內文層級五</a:t>
            </a:r>
            <a:endParaRPr dirty="0"/>
          </a:p>
        </p:txBody>
      </p:sp>
      <p:sp>
        <p:nvSpPr>
          <p:cNvPr id="6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6321913" y="9296400"/>
            <a:ext cx="354264" cy="34881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defRPr>
            </a:lvl1pPr>
          </a:lstStyle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內文層級一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dirty="0" err="1"/>
              <a:t>內文層級一</a:t>
            </a:r>
            <a:endParaRPr dirty="0"/>
          </a:p>
          <a:p>
            <a:pPr lvl="1"/>
            <a:r>
              <a:rPr dirty="0" err="1"/>
              <a:t>內文層級二</a:t>
            </a:r>
            <a:endParaRPr dirty="0"/>
          </a:p>
          <a:p>
            <a:pPr lvl="2"/>
            <a:r>
              <a:rPr dirty="0" err="1"/>
              <a:t>內文層級三</a:t>
            </a:r>
            <a:endParaRPr dirty="0"/>
          </a:p>
          <a:p>
            <a:pPr lvl="3"/>
            <a:r>
              <a:rPr dirty="0" err="1"/>
              <a:t>內文層級四</a:t>
            </a:r>
            <a:endParaRPr dirty="0"/>
          </a:p>
          <a:p>
            <a:pPr lvl="4"/>
            <a:r>
              <a:rPr dirty="0" err="1"/>
              <a:t>內文層級五</a:t>
            </a:r>
            <a:endParaRPr dirty="0"/>
          </a:p>
        </p:txBody>
      </p:sp>
      <p:sp>
        <p:nvSpPr>
          <p:cNvPr id="7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eg"/>
          <p:cNvSpPr>
            <a:spLocks noGrp="1"/>
          </p:cNvSpPr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84" name="532204087_1355x1355.jpeg"/>
          <p:cNvSpPr>
            <a:spLocks noGrp="1"/>
          </p:cNvSpPr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85" name="532241774_2880x1920.jpeg"/>
          <p:cNvSpPr>
            <a:spLocks noGrp="1"/>
          </p:cNvSpPr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8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 err="1"/>
              <a:t>大標題文字</a:t>
            </a:r>
            <a:endParaRPr dirty="0"/>
          </a:p>
        </p:txBody>
      </p:sp>
      <p:sp>
        <p:nvSpPr>
          <p:cNvPr id="3" name="內文層級一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 err="1"/>
              <a:t>內文層級一</a:t>
            </a:r>
            <a:endParaRPr dirty="0"/>
          </a:p>
          <a:p>
            <a:pPr lvl="1"/>
            <a:r>
              <a:rPr dirty="0" err="1"/>
              <a:t>內文層級二</a:t>
            </a:r>
            <a:endParaRPr dirty="0"/>
          </a:p>
          <a:p>
            <a:pPr lvl="2"/>
            <a:r>
              <a:rPr dirty="0" err="1"/>
              <a:t>內文層級三</a:t>
            </a:r>
            <a:endParaRPr dirty="0"/>
          </a:p>
          <a:p>
            <a:pPr lvl="3"/>
            <a:r>
              <a:rPr dirty="0" err="1"/>
              <a:t>內文層級四</a:t>
            </a:r>
            <a:endParaRPr dirty="0"/>
          </a:p>
          <a:p>
            <a:pPr lvl="4"/>
            <a:r>
              <a:rPr dirty="0" err="1"/>
              <a:t>內文層級五</a:t>
            </a:r>
            <a:endParaRPr dirty="0"/>
          </a:p>
        </p:txBody>
      </p:sp>
      <p:sp>
        <p:nvSpPr>
          <p:cNvPr id="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6321882" y="9296400"/>
            <a:ext cx="354264" cy="34881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 Light"/>
              </a:defRPr>
            </a:lvl1pPr>
          </a:lstStyle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1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1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1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1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1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tunes.apple.com/us/app/ragic/id975113762?mt=8&amp;uo=6&amp;at=&amp;ct=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play.google.com/store/apps/details?id=com.ragic.ragicclouddb" TargetMode="Externa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ake everyone a data expert"/>
          <p:cNvSpPr txBox="1"/>
          <p:nvPr/>
        </p:nvSpPr>
        <p:spPr>
          <a:xfrm>
            <a:off x="2503870" y="5589691"/>
            <a:ext cx="7997061" cy="1012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45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Make everyone a data expert</a:t>
            </a:r>
          </a:p>
        </p:txBody>
      </p:sp>
      <p:pic>
        <p:nvPicPr>
          <p:cNvPr id="120" name="ragic logo.png" descr="ragic logo.png"/>
          <p:cNvPicPr>
            <a:picLocks noChangeAspect="1"/>
          </p:cNvPicPr>
          <p:nvPr/>
        </p:nvPicPr>
        <p:blipFill>
          <a:blip r:embed="rId2"/>
          <a:srcRect b="15190"/>
          <a:stretch>
            <a:fillRect/>
          </a:stretch>
        </p:blipFill>
        <p:spPr>
          <a:xfrm>
            <a:off x="2726529" y="2032234"/>
            <a:ext cx="7314572" cy="34894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矩形"/>
          <p:cNvSpPr/>
          <p:nvPr/>
        </p:nvSpPr>
        <p:spPr>
          <a:xfrm>
            <a:off x="-430047" y="-221574"/>
            <a:ext cx="13777847" cy="37838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Over  40%  of planned IT projects end up failing or unused"/>
          <p:cNvSpPr txBox="1"/>
          <p:nvPr/>
        </p:nvSpPr>
        <p:spPr>
          <a:xfrm>
            <a:off x="1024857" y="2198019"/>
            <a:ext cx="10868040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sz="32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Over  </a:t>
            </a:r>
            <a:r>
              <a:rPr dirty="0">
                <a:latin typeface="Arial Black" panose="020B0604020202020204" pitchFamily="34" charset="0"/>
                <a:cs typeface="Arial Black" panose="020B0604020202020204" pitchFamily="34" charset="0"/>
              </a:rPr>
              <a:t>40%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 of planned IT projects end up failing or unused</a:t>
            </a:r>
          </a:p>
        </p:txBody>
      </p:sp>
      <p:sp>
        <p:nvSpPr>
          <p:cNvPr id="172" name="Failures"/>
          <p:cNvSpPr txBox="1"/>
          <p:nvPr/>
        </p:nvSpPr>
        <p:spPr>
          <a:xfrm>
            <a:off x="4912941" y="910779"/>
            <a:ext cx="3091872" cy="1316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60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Failures</a:t>
            </a:r>
          </a:p>
        </p:txBody>
      </p:sp>
      <p:pic>
        <p:nvPicPr>
          <p:cNvPr id="173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995" y="4561611"/>
            <a:ext cx="3344810" cy="42299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圓形"/>
          <p:cNvSpPr/>
          <p:nvPr/>
        </p:nvSpPr>
        <p:spPr>
          <a:xfrm>
            <a:off x="7617625" y="7741608"/>
            <a:ext cx="987009" cy="987009"/>
          </a:xfrm>
          <a:prstGeom prst="ellipse">
            <a:avLst/>
          </a:prstGeom>
          <a:solidFill>
            <a:srgbClr val="E9B47A">
              <a:alpha val="4511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圓形"/>
          <p:cNvSpPr/>
          <p:nvPr/>
        </p:nvSpPr>
        <p:spPr>
          <a:xfrm>
            <a:off x="3411959" y="4257838"/>
            <a:ext cx="4863441" cy="4863440"/>
          </a:xfrm>
          <a:prstGeom prst="ellipse">
            <a:avLst/>
          </a:prstGeom>
          <a:solidFill>
            <a:srgbClr val="73A0EC">
              <a:alpha val="4511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Software Package"/>
          <p:cNvSpPr txBox="1"/>
          <p:nvPr/>
        </p:nvSpPr>
        <p:spPr>
          <a:xfrm>
            <a:off x="4147703" y="6407430"/>
            <a:ext cx="3391954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0">
                <a:solidFill>
                  <a:srgbClr val="4B4B4B"/>
                </a:solidFill>
              </a:defRPr>
            </a:lvl1pPr>
          </a:lstStyle>
          <a:p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Software Package</a:t>
            </a:r>
          </a:p>
        </p:txBody>
      </p:sp>
      <p:sp>
        <p:nvSpPr>
          <p:cNvPr id="178" name="Your Actual…"/>
          <p:cNvSpPr txBox="1"/>
          <p:nvPr/>
        </p:nvSpPr>
        <p:spPr>
          <a:xfrm>
            <a:off x="9469857" y="7985789"/>
            <a:ext cx="2486063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 b="0">
                <a:solidFill>
                  <a:srgbClr val="4B4B4B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Your Actual </a:t>
            </a:r>
          </a:p>
          <a:p>
            <a:pPr algn="l">
              <a:defRPr sz="3000" b="0">
                <a:solidFill>
                  <a:srgbClr val="4B4B4B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</a:p>
        </p:txBody>
      </p:sp>
      <p:sp>
        <p:nvSpPr>
          <p:cNvPr id="179" name="線條"/>
          <p:cNvSpPr/>
          <p:nvPr/>
        </p:nvSpPr>
        <p:spPr>
          <a:xfrm flipH="1">
            <a:off x="8680127" y="8260512"/>
            <a:ext cx="714237" cy="1"/>
          </a:xfrm>
          <a:prstGeom prst="line">
            <a:avLst/>
          </a:prstGeom>
          <a:ln w="38100">
            <a:solidFill>
              <a:srgbClr val="5E5E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矩形"/>
          <p:cNvSpPr/>
          <p:nvPr/>
        </p:nvSpPr>
        <p:spPr>
          <a:xfrm>
            <a:off x="-430047" y="-221574"/>
            <a:ext cx="13777847" cy="37838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Higher software complexity means more maintenance"/>
          <p:cNvSpPr txBox="1"/>
          <p:nvPr/>
        </p:nvSpPr>
        <p:spPr>
          <a:xfrm>
            <a:off x="1503353" y="2198019"/>
            <a:ext cx="991104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sz="3200" b="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Higher software complexity means more maintenance</a:t>
            </a:r>
          </a:p>
        </p:txBody>
      </p:sp>
      <p:sp>
        <p:nvSpPr>
          <p:cNvPr id="182" name="Way Too Big"/>
          <p:cNvSpPr txBox="1"/>
          <p:nvPr/>
        </p:nvSpPr>
        <p:spPr>
          <a:xfrm>
            <a:off x="4059341" y="910779"/>
            <a:ext cx="4799071" cy="1316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60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Way Too Big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Box 1"/>
          <p:cNvSpPr txBox="1"/>
          <p:nvPr/>
        </p:nvSpPr>
        <p:spPr>
          <a:xfrm>
            <a:off x="2659725" y="580721"/>
            <a:ext cx="7685350" cy="1103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indent="39687" defTabSz="914400">
              <a:lnSpc>
                <a:spcPct val="150000"/>
              </a:lnSpc>
              <a:defRPr sz="5000">
                <a:solidFill>
                  <a:srgbClr val="BE564A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We Want to Change This</a:t>
            </a:r>
          </a:p>
        </p:txBody>
      </p:sp>
      <p:sp>
        <p:nvSpPr>
          <p:cNvPr id="185" name="矩形"/>
          <p:cNvSpPr/>
          <p:nvPr/>
        </p:nvSpPr>
        <p:spPr>
          <a:xfrm>
            <a:off x="3152519" y="1822124"/>
            <a:ext cx="6699758" cy="660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Build databases like editing spreadsheets"/>
          <p:cNvSpPr txBox="1"/>
          <p:nvPr/>
        </p:nvSpPr>
        <p:spPr>
          <a:xfrm>
            <a:off x="3303267" y="1803137"/>
            <a:ext cx="6520696" cy="608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algn="l" defTabSz="914400">
              <a:lnSpc>
                <a:spcPct val="150000"/>
              </a:lnSpc>
              <a:defRPr sz="25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Build databases like editing spreadsheets</a:t>
            </a:r>
          </a:p>
        </p:txBody>
      </p:sp>
      <p:pic>
        <p:nvPicPr>
          <p:cNvPr id="187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94" y="2810528"/>
            <a:ext cx="11841160" cy="6323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影像" descr="影像"/>
          <p:cNvPicPr>
            <a:picLocks noChangeAspect="1"/>
          </p:cNvPicPr>
          <p:nvPr/>
        </p:nvPicPr>
        <p:blipFill>
          <a:blip r:embed="rId2">
            <a:alphaModFix amt="79062"/>
          </a:blip>
          <a:stretch>
            <a:fillRect/>
          </a:stretch>
        </p:blipFill>
        <p:spPr>
          <a:xfrm>
            <a:off x="6866759" y="1583302"/>
            <a:ext cx="114743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影像" descr="影像"/>
          <p:cNvPicPr>
            <a:picLocks noChangeAspect="1"/>
          </p:cNvPicPr>
          <p:nvPr/>
        </p:nvPicPr>
        <p:blipFill>
          <a:blip r:embed="rId3">
            <a:alphaModFix amt="78062"/>
          </a:blip>
          <a:stretch>
            <a:fillRect/>
          </a:stretch>
        </p:blipFill>
        <p:spPr>
          <a:xfrm>
            <a:off x="4577262" y="1583302"/>
            <a:ext cx="1269999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影像" descr="影像"/>
          <p:cNvPicPr>
            <a:picLocks noChangeAspect="1"/>
          </p:cNvPicPr>
          <p:nvPr/>
        </p:nvPicPr>
        <p:blipFill>
          <a:blip r:embed="rId4">
            <a:alphaModFix amt="79062"/>
          </a:blip>
          <a:stretch>
            <a:fillRect/>
          </a:stretch>
        </p:blipFill>
        <p:spPr>
          <a:xfrm>
            <a:off x="1912069" y="1583302"/>
            <a:ext cx="1645695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線條"/>
          <p:cNvSpPr/>
          <p:nvPr/>
        </p:nvSpPr>
        <p:spPr>
          <a:xfrm>
            <a:off x="6182800" y="2218302"/>
            <a:ext cx="348419" cy="1"/>
          </a:xfrm>
          <a:prstGeom prst="line">
            <a:avLst/>
          </a:prstGeom>
          <a:ln w="25400">
            <a:solidFill>
              <a:srgbClr val="D6D5D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線條"/>
          <p:cNvSpPr/>
          <p:nvPr/>
        </p:nvSpPr>
        <p:spPr>
          <a:xfrm>
            <a:off x="3893303" y="2218302"/>
            <a:ext cx="348420" cy="1"/>
          </a:xfrm>
          <a:prstGeom prst="line">
            <a:avLst/>
          </a:prstGeom>
          <a:ln w="25400">
            <a:solidFill>
              <a:srgbClr val="D6D5D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線條"/>
          <p:cNvSpPr/>
          <p:nvPr/>
        </p:nvSpPr>
        <p:spPr>
          <a:xfrm>
            <a:off x="8472296" y="2218302"/>
            <a:ext cx="348420" cy="1"/>
          </a:xfrm>
          <a:prstGeom prst="line">
            <a:avLst/>
          </a:prstGeom>
          <a:ln w="25400">
            <a:solidFill>
              <a:srgbClr val="D6D5D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線條"/>
          <p:cNvSpPr/>
          <p:nvPr/>
        </p:nvSpPr>
        <p:spPr>
          <a:xfrm rot="14626450">
            <a:off x="-507585" y="4606388"/>
            <a:ext cx="4362014" cy="19039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60" extrusionOk="0">
                <a:moveTo>
                  <a:pt x="0" y="9658"/>
                </a:moveTo>
                <a:cubicBezTo>
                  <a:pt x="3048" y="2525"/>
                  <a:pt x="7432" y="-940"/>
                  <a:pt x="11810" y="221"/>
                </a:cubicBezTo>
                <a:cubicBezTo>
                  <a:pt x="12402" y="378"/>
                  <a:pt x="12989" y="629"/>
                  <a:pt x="13567" y="970"/>
                </a:cubicBezTo>
                <a:cubicBezTo>
                  <a:pt x="17043" y="3021"/>
                  <a:pt x="19897" y="8580"/>
                  <a:pt x="21174" y="16756"/>
                </a:cubicBezTo>
                <a:cubicBezTo>
                  <a:pt x="21372" y="18025"/>
                  <a:pt x="21517" y="19331"/>
                  <a:pt x="21600" y="20660"/>
                </a:cubicBezTo>
              </a:path>
            </a:pathLst>
          </a:custGeom>
          <a:ln w="25400">
            <a:solidFill>
              <a:srgbClr val="D6D5D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線條"/>
          <p:cNvSpPr/>
          <p:nvPr/>
        </p:nvSpPr>
        <p:spPr>
          <a:xfrm rot="4537317">
            <a:off x="9239573" y="4244718"/>
            <a:ext cx="4352320" cy="2010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0646" extrusionOk="0">
                <a:moveTo>
                  <a:pt x="0" y="9082"/>
                </a:moveTo>
                <a:cubicBezTo>
                  <a:pt x="2996" y="2311"/>
                  <a:pt x="7368" y="-954"/>
                  <a:pt x="11718" y="243"/>
                </a:cubicBezTo>
                <a:cubicBezTo>
                  <a:pt x="12481" y="452"/>
                  <a:pt x="13234" y="810"/>
                  <a:pt x="13972" y="1282"/>
                </a:cubicBezTo>
                <a:cubicBezTo>
                  <a:pt x="17384" y="3465"/>
                  <a:pt x="20368" y="8384"/>
                  <a:pt x="21329" y="16015"/>
                </a:cubicBezTo>
                <a:cubicBezTo>
                  <a:pt x="21519" y="17525"/>
                  <a:pt x="21600" y="19086"/>
                  <a:pt x="21569" y="20646"/>
                </a:cubicBezTo>
              </a:path>
            </a:pathLst>
          </a:custGeom>
          <a:ln w="25400">
            <a:solidFill>
              <a:srgbClr val="D6D5D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Sales"/>
          <p:cNvSpPr txBox="1"/>
          <p:nvPr/>
        </p:nvSpPr>
        <p:spPr>
          <a:xfrm>
            <a:off x="4839723" y="831526"/>
            <a:ext cx="745076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1800">
                <a:solidFill>
                  <a:srgbClr val="929292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Sales</a:t>
            </a:r>
          </a:p>
        </p:txBody>
      </p:sp>
      <p:sp>
        <p:nvSpPr>
          <p:cNvPr id="198" name="IT"/>
          <p:cNvSpPr txBox="1"/>
          <p:nvPr/>
        </p:nvSpPr>
        <p:spPr>
          <a:xfrm>
            <a:off x="2561151" y="831526"/>
            <a:ext cx="347531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1800">
                <a:solidFill>
                  <a:srgbClr val="929292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</a:p>
        </p:txBody>
      </p:sp>
      <p:sp>
        <p:nvSpPr>
          <p:cNvPr id="199" name="Developer"/>
          <p:cNvSpPr txBox="1"/>
          <p:nvPr/>
        </p:nvSpPr>
        <p:spPr>
          <a:xfrm>
            <a:off x="9225999" y="831526"/>
            <a:ext cx="1258037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1800">
                <a:solidFill>
                  <a:srgbClr val="929292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Developer</a:t>
            </a:r>
          </a:p>
        </p:txBody>
      </p:sp>
      <p:sp>
        <p:nvSpPr>
          <p:cNvPr id="200" name="PM"/>
          <p:cNvSpPr txBox="1"/>
          <p:nvPr/>
        </p:nvSpPr>
        <p:spPr>
          <a:xfrm>
            <a:off x="7196176" y="831526"/>
            <a:ext cx="488595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1800">
                <a:solidFill>
                  <a:srgbClr val="929292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</a:p>
        </p:txBody>
      </p:sp>
      <p:pic>
        <p:nvPicPr>
          <p:cNvPr id="201" name="影像" descr="影像"/>
          <p:cNvPicPr>
            <a:picLocks noChangeAspect="1"/>
          </p:cNvPicPr>
          <p:nvPr/>
        </p:nvPicPr>
        <p:blipFill>
          <a:blip r:embed="rId5">
            <a:alphaModFix amt="79000"/>
          </a:blip>
          <a:stretch>
            <a:fillRect/>
          </a:stretch>
        </p:blipFill>
        <p:spPr>
          <a:xfrm>
            <a:off x="8863186" y="1583302"/>
            <a:ext cx="1642660" cy="1270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5" name="群組"/>
          <p:cNvGrpSpPr/>
          <p:nvPr/>
        </p:nvGrpSpPr>
        <p:grpSpPr>
          <a:xfrm>
            <a:off x="3418648" y="6459502"/>
            <a:ext cx="6167505" cy="2318617"/>
            <a:chOff x="0" y="0"/>
            <a:chExt cx="6167504" cy="2318616"/>
          </a:xfrm>
        </p:grpSpPr>
        <p:pic>
          <p:nvPicPr>
            <p:cNvPr id="202" name="影像" descr="影像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067645" cy="2318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" name="影像" descr="影像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93893" y="50404"/>
              <a:ext cx="2073612" cy="22178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4" name="箭頭"/>
            <p:cNvSpPr/>
            <p:nvPr/>
          </p:nvSpPr>
          <p:spPr>
            <a:xfrm>
              <a:off x="2097195" y="860318"/>
              <a:ext cx="1563910" cy="597980"/>
            </a:xfrm>
            <a:prstGeom prst="rightArrow">
              <a:avLst>
                <a:gd name="adj1" fmla="val 35302"/>
                <a:gd name="adj2" fmla="val 87210"/>
              </a:avLst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6" name="影像" descr="影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6357" y="1583302"/>
            <a:ext cx="8585201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By putting the power of data back to people…"/>
          <p:cNvSpPr txBox="1"/>
          <p:nvPr/>
        </p:nvSpPr>
        <p:spPr>
          <a:xfrm>
            <a:off x="1558899" y="4024067"/>
            <a:ext cx="9887002" cy="1705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lnSpc>
                <a:spcPct val="110000"/>
              </a:lnSpc>
              <a:defRPr sz="3200" b="0">
                <a:solidFill>
                  <a:srgbClr val="404040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By putting the power of data back to people </a:t>
            </a:r>
          </a:p>
          <a:p>
            <a:pPr indent="39687" defTabSz="914400">
              <a:lnSpc>
                <a:spcPct val="110000"/>
              </a:lnSpc>
              <a:defRPr sz="3200" b="0">
                <a:solidFill>
                  <a:srgbClr val="404040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who run the business makes good data management </a:t>
            </a:r>
          </a:p>
          <a:p>
            <a:pPr indent="39687" defTabSz="914400">
              <a:lnSpc>
                <a:spcPct val="110000"/>
              </a:lnSpc>
              <a:defRPr sz="3200" b="0">
                <a:solidFill>
                  <a:srgbClr val="404040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 commodity to organizations of all sizes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矩形"/>
          <p:cNvSpPr/>
          <p:nvPr/>
        </p:nvSpPr>
        <p:spPr>
          <a:xfrm>
            <a:off x="-571792" y="3615649"/>
            <a:ext cx="14341375" cy="25223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" name="What makes                         different?"/>
          <p:cNvSpPr txBox="1"/>
          <p:nvPr/>
        </p:nvSpPr>
        <p:spPr>
          <a:xfrm>
            <a:off x="496291" y="4332424"/>
            <a:ext cx="12012217" cy="111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0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What makes                         different?</a:t>
            </a:r>
          </a:p>
        </p:txBody>
      </p:sp>
      <p:pic>
        <p:nvPicPr>
          <p:cNvPr id="211" name="ragic logo.png" descr="ragic 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455" y="3841734"/>
            <a:ext cx="3725389" cy="2095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893233" y="5755677"/>
            <a:ext cx="1905001" cy="1905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UCCESS"/>
          <p:cNvSpPr txBox="1"/>
          <p:nvPr/>
        </p:nvSpPr>
        <p:spPr>
          <a:xfrm>
            <a:off x="1400082" y="5719932"/>
            <a:ext cx="1444282" cy="446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1700">
                <a:solidFill>
                  <a:srgbClr val="F8CC4F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SUCCESS</a:t>
            </a:r>
          </a:p>
        </p:txBody>
      </p:sp>
      <p:pic>
        <p:nvPicPr>
          <p:cNvPr id="215" name="影像" descr="影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0" y="4103125"/>
            <a:ext cx="7543800" cy="4718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影像" descr="影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8568" y="6278896"/>
            <a:ext cx="2819365" cy="2819365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Ragic’s unique technology takes database building to another level"/>
          <p:cNvSpPr txBox="1"/>
          <p:nvPr/>
        </p:nvSpPr>
        <p:spPr>
          <a:xfrm>
            <a:off x="373478" y="1944019"/>
            <a:ext cx="12257843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sz="3200" b="0">
                <a:solidFill>
                  <a:srgbClr val="393939"/>
                </a:solidFill>
              </a:defRPr>
            </a:lvl1pPr>
          </a:lstStyle>
          <a:p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Ragic’s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unique technology takes database building to another level</a:t>
            </a:r>
          </a:p>
        </p:txBody>
      </p:sp>
      <p:sp>
        <p:nvSpPr>
          <p:cNvPr id="218" name="Powerful"/>
          <p:cNvSpPr txBox="1"/>
          <p:nvPr/>
        </p:nvSpPr>
        <p:spPr>
          <a:xfrm>
            <a:off x="4942037" y="681669"/>
            <a:ext cx="3120726" cy="121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Powerful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We keep database design simple,…"/>
          <p:cNvSpPr txBox="1"/>
          <p:nvPr/>
        </p:nvSpPr>
        <p:spPr>
          <a:xfrm>
            <a:off x="1672712" y="1659457"/>
            <a:ext cx="9659376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sz="32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We keep database design simple, </a:t>
            </a:r>
          </a:p>
          <a:p>
            <a:pPr indent="39687" defTabSz="914400">
              <a:defRPr sz="32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make it as easy as creating a form on a spreadsheet</a:t>
            </a:r>
          </a:p>
        </p:txBody>
      </p:sp>
      <p:sp>
        <p:nvSpPr>
          <p:cNvPr id="221" name="Simple"/>
          <p:cNvSpPr txBox="1"/>
          <p:nvPr/>
        </p:nvSpPr>
        <p:spPr>
          <a:xfrm>
            <a:off x="5275462" y="504410"/>
            <a:ext cx="2453877" cy="121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</a:p>
        </p:txBody>
      </p:sp>
      <p:pic>
        <p:nvPicPr>
          <p:cNvPr id="222" name="影像" descr="影像"/>
          <p:cNvPicPr>
            <a:picLocks noChangeAspect="1"/>
          </p:cNvPicPr>
          <p:nvPr/>
        </p:nvPicPr>
        <p:blipFill>
          <a:blip r:embed="rId2"/>
          <a:srcRect b="38015"/>
          <a:stretch>
            <a:fillRect/>
          </a:stretch>
        </p:blipFill>
        <p:spPr>
          <a:xfrm>
            <a:off x="457795" y="3975572"/>
            <a:ext cx="12089369" cy="52426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說明框"/>
          <p:cNvSpPr/>
          <p:nvPr/>
        </p:nvSpPr>
        <p:spPr>
          <a:xfrm>
            <a:off x="1642070" y="2552970"/>
            <a:ext cx="9720660" cy="3619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66" y="0"/>
                </a:moveTo>
                <a:cubicBezTo>
                  <a:pt x="119" y="0"/>
                  <a:pt x="0" y="321"/>
                  <a:pt x="0" y="715"/>
                </a:cubicBezTo>
                <a:lnTo>
                  <a:pt x="0" y="15948"/>
                </a:lnTo>
                <a:cubicBezTo>
                  <a:pt x="0" y="16343"/>
                  <a:pt x="119" y="16661"/>
                  <a:pt x="266" y="16661"/>
                </a:cubicBezTo>
                <a:lnTo>
                  <a:pt x="19446" y="16661"/>
                </a:lnTo>
                <a:lnTo>
                  <a:pt x="19834" y="21600"/>
                </a:lnTo>
                <a:lnTo>
                  <a:pt x="20221" y="16661"/>
                </a:lnTo>
                <a:lnTo>
                  <a:pt x="21334" y="16661"/>
                </a:lnTo>
                <a:cubicBezTo>
                  <a:pt x="21481" y="16661"/>
                  <a:pt x="21600" y="16343"/>
                  <a:pt x="21600" y="15948"/>
                </a:cubicBezTo>
                <a:lnTo>
                  <a:pt x="21600" y="715"/>
                </a:lnTo>
                <a:cubicBezTo>
                  <a:pt x="21600" y="321"/>
                  <a:pt x="21481" y="0"/>
                  <a:pt x="21334" y="0"/>
                </a:cubicBezTo>
                <a:lnTo>
                  <a:pt x="266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Your database comes with these…"/>
          <p:cNvSpPr txBox="1"/>
          <p:nvPr/>
        </p:nvSpPr>
        <p:spPr>
          <a:xfrm>
            <a:off x="1397760" y="3352657"/>
            <a:ext cx="10209280" cy="1263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indent="39687" defTabSz="914400">
              <a:lnSpc>
                <a:spcPct val="110000"/>
              </a:lnSpc>
              <a:defRPr sz="350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Your database comes with these </a:t>
            </a:r>
          </a:p>
          <a:p>
            <a:pPr indent="39687" defTabSz="914400">
              <a:lnSpc>
                <a:spcPct val="110000"/>
              </a:lnSpc>
              <a:defRPr sz="350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powerful features without a line of code</a:t>
            </a:r>
          </a:p>
        </p:txBody>
      </p:sp>
      <p:pic>
        <p:nvPicPr>
          <p:cNvPr id="226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676" y="6830980"/>
            <a:ext cx="2933787" cy="2933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未命名-1_工作區域 1 (1).png" descr="未命名-1_工作區域 1 (1)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59839" y="4146351"/>
            <a:ext cx="9998135" cy="519283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View, enter, and edit records on the go"/>
          <p:cNvSpPr txBox="1"/>
          <p:nvPr/>
        </p:nvSpPr>
        <p:spPr>
          <a:xfrm>
            <a:off x="2913437" y="1708239"/>
            <a:ext cx="7177926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sz="3200" b="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View, enter, and edit records on the go</a:t>
            </a:r>
          </a:p>
        </p:txBody>
      </p:sp>
      <p:sp>
        <p:nvSpPr>
          <p:cNvPr id="230" name="Mobile Access"/>
          <p:cNvSpPr txBox="1"/>
          <p:nvPr/>
        </p:nvSpPr>
        <p:spPr>
          <a:xfrm>
            <a:off x="3979434" y="498060"/>
            <a:ext cx="5045933" cy="121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Mobile Access</a:t>
            </a:r>
          </a:p>
        </p:txBody>
      </p:sp>
      <p:pic>
        <p:nvPicPr>
          <p:cNvPr id="231" name="影像" descr="影像">
            <a:hlinkClick r:id="rId3"/>
          </p:cNvPr>
          <p:cNvPicPr>
            <a:picLocks noChangeAspect="1"/>
          </p:cNvPicPr>
          <p:nvPr/>
        </p:nvPicPr>
        <p:blipFill>
          <a:blip r:embed="rId4">
            <a:alphaModFix amt="80018"/>
          </a:blip>
          <a:srcRect b="62875"/>
          <a:stretch>
            <a:fillRect/>
          </a:stretch>
        </p:blipFill>
        <p:spPr>
          <a:xfrm>
            <a:off x="4529468" y="2395907"/>
            <a:ext cx="1803401" cy="492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影像" descr="影像">
            <a:hlinkClick r:id="rId5"/>
          </p:cNvPr>
          <p:cNvPicPr>
            <a:picLocks noChangeAspect="1"/>
          </p:cNvPicPr>
          <p:nvPr/>
        </p:nvPicPr>
        <p:blipFill>
          <a:blip r:embed="rId4">
            <a:alphaModFix amt="80018"/>
          </a:blip>
          <a:srcRect l="1510" t="55384" b="7490"/>
          <a:stretch>
            <a:fillRect/>
          </a:stretch>
        </p:blipFill>
        <p:spPr>
          <a:xfrm>
            <a:off x="6612268" y="2395906"/>
            <a:ext cx="1776165" cy="4929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he confidence of instantly finding the data you are looking for"/>
          <p:cNvSpPr txBox="1"/>
          <p:nvPr/>
        </p:nvSpPr>
        <p:spPr>
          <a:xfrm>
            <a:off x="795870" y="1944019"/>
            <a:ext cx="11413060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sz="3200" b="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The confidence of instantly finding the data you are looking for</a:t>
            </a:r>
          </a:p>
        </p:txBody>
      </p:sp>
      <p:sp>
        <p:nvSpPr>
          <p:cNvPr id="235" name="Full-Text Search"/>
          <p:cNvSpPr txBox="1"/>
          <p:nvPr/>
        </p:nvSpPr>
        <p:spPr>
          <a:xfrm>
            <a:off x="3686084" y="707369"/>
            <a:ext cx="5632632" cy="121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Full-Text Search</a:t>
            </a:r>
          </a:p>
        </p:txBody>
      </p:sp>
      <p:pic>
        <p:nvPicPr>
          <p:cNvPr id="236" name="圖片 5" descr="圖片 5"/>
          <p:cNvPicPr>
            <a:picLocks noChangeAspect="1"/>
          </p:cNvPicPr>
          <p:nvPr/>
        </p:nvPicPr>
        <p:blipFill>
          <a:blip r:embed="rId2"/>
          <a:srcRect l="476" t="863" r="25849" b="47067"/>
          <a:stretch>
            <a:fillRect/>
          </a:stretch>
        </p:blipFill>
        <p:spPr>
          <a:xfrm>
            <a:off x="433189" y="3955618"/>
            <a:ext cx="12138447" cy="52263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矩形"/>
          <p:cNvSpPr/>
          <p:nvPr/>
        </p:nvSpPr>
        <p:spPr>
          <a:xfrm>
            <a:off x="-430047" y="-94574"/>
            <a:ext cx="13777847" cy="31538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Spreadsheets are the duct tape for managing data"/>
          <p:cNvSpPr txBox="1"/>
          <p:nvPr/>
        </p:nvSpPr>
        <p:spPr>
          <a:xfrm>
            <a:off x="1090021" y="1204005"/>
            <a:ext cx="10824758" cy="810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35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Spreadsheets are the duct tape for managing data</a:t>
            </a:r>
          </a:p>
        </p:txBody>
      </p:sp>
      <p:pic>
        <p:nvPicPr>
          <p:cNvPr id="124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951" y="4047067"/>
            <a:ext cx="4949154" cy="46400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影像" descr="影像"/>
          <p:cNvPicPr>
            <a:picLocks noChangeAspect="1"/>
          </p:cNvPicPr>
          <p:nvPr/>
        </p:nvPicPr>
        <p:blipFill>
          <a:blip r:embed="rId2"/>
          <a:srcRect l="801" t="10015" r="801" b="14381"/>
          <a:stretch>
            <a:fillRect/>
          </a:stretch>
        </p:blipFill>
        <p:spPr>
          <a:xfrm>
            <a:off x="1008593" y="3919298"/>
            <a:ext cx="11041948" cy="5312357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矩形"/>
          <p:cNvSpPr/>
          <p:nvPr/>
        </p:nvSpPr>
        <p:spPr>
          <a:xfrm>
            <a:off x="986099" y="3878491"/>
            <a:ext cx="1656621" cy="5393786"/>
          </a:xfrm>
          <a:prstGeom prst="rect">
            <a:avLst/>
          </a:prstGeom>
          <a:ln w="63500">
            <a:solidFill>
              <a:srgbClr val="E2777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Create multiple views based on query criteria on…"/>
          <p:cNvSpPr txBox="1"/>
          <p:nvPr/>
        </p:nvSpPr>
        <p:spPr>
          <a:xfrm>
            <a:off x="2015513" y="1704427"/>
            <a:ext cx="8886727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sz="32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Create multiple views based on query criteria on</a:t>
            </a:r>
          </a:p>
          <a:p>
            <a:pPr indent="39687" defTabSz="914400">
              <a:defRPr sz="32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any combination of fields</a:t>
            </a:r>
          </a:p>
        </p:txBody>
      </p:sp>
      <p:sp>
        <p:nvSpPr>
          <p:cNvPr id="241" name="Query Builder and Data Views"/>
          <p:cNvSpPr txBox="1"/>
          <p:nvPr/>
        </p:nvSpPr>
        <p:spPr>
          <a:xfrm>
            <a:off x="1375113" y="504410"/>
            <a:ext cx="10167527" cy="121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Query Builder and Data Views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849" y="3868977"/>
            <a:ext cx="10727102" cy="5808060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You decide on who can view, edit, or create entries in your database"/>
          <p:cNvSpPr txBox="1"/>
          <p:nvPr/>
        </p:nvSpPr>
        <p:spPr>
          <a:xfrm>
            <a:off x="157874" y="1944019"/>
            <a:ext cx="12689051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sz="3200" b="0">
                <a:solidFill>
                  <a:srgbClr val="393939"/>
                </a:solidFill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ou decide on who can view, edit, or create entries in your database</a:t>
            </a:r>
          </a:p>
        </p:txBody>
      </p:sp>
      <p:sp>
        <p:nvSpPr>
          <p:cNvPr id="245" name="Controlled Access"/>
          <p:cNvSpPr txBox="1"/>
          <p:nvPr/>
        </p:nvSpPr>
        <p:spPr>
          <a:xfrm>
            <a:off x="3345446" y="707369"/>
            <a:ext cx="6313908" cy="121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Controlled Access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影像" descr="影像"/>
          <p:cNvPicPr>
            <a:picLocks noChangeAspect="1"/>
          </p:cNvPicPr>
          <p:nvPr/>
        </p:nvPicPr>
        <p:blipFill>
          <a:blip r:embed="rId2"/>
          <a:srcRect l="1736" t="504" r="5005" b="34015"/>
          <a:stretch>
            <a:fillRect/>
          </a:stretch>
        </p:blipFill>
        <p:spPr>
          <a:xfrm>
            <a:off x="768548" y="3909166"/>
            <a:ext cx="11467631" cy="5324707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Businesses need a database system, not just a few tables"/>
          <p:cNvSpPr txBox="1"/>
          <p:nvPr/>
        </p:nvSpPr>
        <p:spPr>
          <a:xfrm>
            <a:off x="1170171" y="1944019"/>
            <a:ext cx="10664458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sz="3200" b="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Businesses need a database system, not just a few tables</a:t>
            </a:r>
          </a:p>
        </p:txBody>
      </p:sp>
      <p:sp>
        <p:nvSpPr>
          <p:cNvPr id="249" name="Build Relations Between Sheets"/>
          <p:cNvSpPr txBox="1"/>
          <p:nvPr/>
        </p:nvSpPr>
        <p:spPr>
          <a:xfrm>
            <a:off x="1058763" y="707369"/>
            <a:ext cx="10887276" cy="121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Build Relations Between Sheets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圖片 3" descr="圖片 3"/>
          <p:cNvPicPr>
            <a:picLocks noChangeAspect="1"/>
          </p:cNvPicPr>
          <p:nvPr/>
        </p:nvPicPr>
        <p:blipFill>
          <a:blip r:embed="rId2"/>
          <a:srcRect b="25765"/>
          <a:stretch>
            <a:fillRect/>
          </a:stretch>
        </p:blipFill>
        <p:spPr>
          <a:xfrm>
            <a:off x="963240" y="3807091"/>
            <a:ext cx="11069171" cy="5307062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矩形"/>
          <p:cNvSpPr/>
          <p:nvPr/>
        </p:nvSpPr>
        <p:spPr>
          <a:xfrm>
            <a:off x="6292179" y="4179447"/>
            <a:ext cx="5717631" cy="3720320"/>
          </a:xfrm>
          <a:prstGeom prst="rect">
            <a:avLst/>
          </a:prstGeom>
          <a:ln w="63500">
            <a:solidFill>
              <a:srgbClr val="E2777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3" name="Add frequently used tools as custom buttons"/>
          <p:cNvSpPr txBox="1"/>
          <p:nvPr/>
        </p:nvSpPr>
        <p:spPr>
          <a:xfrm>
            <a:off x="2400476" y="1918619"/>
            <a:ext cx="8203848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sz="3200" b="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Add frequently used tools as custom buttons</a:t>
            </a:r>
          </a:p>
        </p:txBody>
      </p:sp>
      <p:sp>
        <p:nvSpPr>
          <p:cNvPr id="254" name="Custom Buttons"/>
          <p:cNvSpPr txBox="1"/>
          <p:nvPr/>
        </p:nvSpPr>
        <p:spPr>
          <a:xfrm>
            <a:off x="3686084" y="681969"/>
            <a:ext cx="5632632" cy="121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Custom Buttons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矩形"/>
          <p:cNvSpPr/>
          <p:nvPr/>
        </p:nvSpPr>
        <p:spPr>
          <a:xfrm>
            <a:off x="783622" y="3902418"/>
            <a:ext cx="5676901" cy="5397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線條"/>
          <p:cNvSpPr/>
          <p:nvPr/>
        </p:nvSpPr>
        <p:spPr>
          <a:xfrm>
            <a:off x="6634241" y="4442601"/>
            <a:ext cx="3120576" cy="376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929292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8" name="影像" descr="影像"/>
          <p:cNvPicPr>
            <a:picLocks noChangeAspect="1"/>
          </p:cNvPicPr>
          <p:nvPr/>
        </p:nvPicPr>
        <p:blipFill>
          <a:blip r:embed="rId2"/>
          <a:srcRect l="603" t="9098" r="52388" b="1188"/>
          <a:stretch>
            <a:fillRect/>
          </a:stretch>
        </p:blipFill>
        <p:spPr>
          <a:xfrm>
            <a:off x="865585" y="4011958"/>
            <a:ext cx="5457740" cy="5178458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Convert an order into a delivery note"/>
          <p:cNvSpPr txBox="1"/>
          <p:nvPr/>
        </p:nvSpPr>
        <p:spPr>
          <a:xfrm>
            <a:off x="3118622" y="1944019"/>
            <a:ext cx="676755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sz="3200" b="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Convert an order into a delivery note</a:t>
            </a:r>
          </a:p>
        </p:txBody>
      </p:sp>
      <p:sp>
        <p:nvSpPr>
          <p:cNvPr id="260" name="Action Buttons: Convert Records"/>
          <p:cNvSpPr txBox="1"/>
          <p:nvPr/>
        </p:nvSpPr>
        <p:spPr>
          <a:xfrm>
            <a:off x="842357" y="707369"/>
            <a:ext cx="11320086" cy="121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Action Buttons: Convert Records</a:t>
            </a:r>
          </a:p>
        </p:txBody>
      </p:sp>
      <p:sp>
        <p:nvSpPr>
          <p:cNvPr id="261" name="矩形"/>
          <p:cNvSpPr/>
          <p:nvPr/>
        </p:nvSpPr>
        <p:spPr>
          <a:xfrm>
            <a:off x="7213408" y="5044296"/>
            <a:ext cx="5160170" cy="4203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2" name="影像" descr="影像"/>
          <p:cNvPicPr>
            <a:picLocks noChangeAspect="1"/>
          </p:cNvPicPr>
          <p:nvPr/>
        </p:nvPicPr>
        <p:blipFill>
          <a:blip r:embed="rId3"/>
          <a:srcRect l="1614" t="4288" r="32573" b="8858"/>
          <a:stretch>
            <a:fillRect/>
          </a:stretch>
        </p:blipFill>
        <p:spPr>
          <a:xfrm>
            <a:off x="7325129" y="5173875"/>
            <a:ext cx="4809715" cy="39443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線條"/>
          <p:cNvSpPr/>
          <p:nvPr/>
        </p:nvSpPr>
        <p:spPr>
          <a:xfrm>
            <a:off x="6803504" y="4223110"/>
            <a:ext cx="2893563" cy="376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929292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5" name="影像" descr="影像"/>
          <p:cNvPicPr>
            <a:picLocks noChangeAspect="1"/>
          </p:cNvPicPr>
          <p:nvPr/>
        </p:nvPicPr>
        <p:blipFill>
          <a:blip r:embed="rId2"/>
          <a:srcRect l="589" t="8820" r="52148" b="1346"/>
          <a:stretch>
            <a:fillRect/>
          </a:stretch>
        </p:blipFill>
        <p:spPr>
          <a:xfrm>
            <a:off x="782106" y="3917756"/>
            <a:ext cx="5682243" cy="5369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影像" descr="影像"/>
          <p:cNvPicPr>
            <a:picLocks noChangeAspect="1"/>
          </p:cNvPicPr>
          <p:nvPr/>
        </p:nvPicPr>
        <p:blipFill>
          <a:blip r:embed="rId3"/>
          <a:srcRect l="1837" t="5207" b="10710"/>
          <a:stretch>
            <a:fillRect/>
          </a:stretch>
        </p:blipFill>
        <p:spPr>
          <a:xfrm>
            <a:off x="6932747" y="4990455"/>
            <a:ext cx="5289973" cy="4227159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Update the inventory balance with one click"/>
          <p:cNvSpPr txBox="1"/>
          <p:nvPr/>
        </p:nvSpPr>
        <p:spPr>
          <a:xfrm>
            <a:off x="2491045" y="1944019"/>
            <a:ext cx="802270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sz="3200" b="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Update the inventory balance with one click</a:t>
            </a:r>
          </a:p>
        </p:txBody>
      </p:sp>
      <p:sp>
        <p:nvSpPr>
          <p:cNvPr id="268" name="Action Buttons: Update Values"/>
          <p:cNvSpPr txBox="1"/>
          <p:nvPr/>
        </p:nvSpPr>
        <p:spPr>
          <a:xfrm>
            <a:off x="1273566" y="707369"/>
            <a:ext cx="10457670" cy="121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Action Buttons: Update Values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ending, receiving, and replying emails all in Ragic,…"/>
          <p:cNvSpPr txBox="1"/>
          <p:nvPr/>
        </p:nvSpPr>
        <p:spPr>
          <a:xfrm>
            <a:off x="1693552" y="1704427"/>
            <a:ext cx="9617697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sz="32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Sending, receiving, and replying emails all in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Ragic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indent="39687" defTabSz="914400">
              <a:defRPr sz="32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the easier way to follow up</a:t>
            </a:r>
          </a:p>
        </p:txBody>
      </p:sp>
      <p:sp>
        <p:nvSpPr>
          <p:cNvPr id="271" name="Emailing With the Database"/>
          <p:cNvSpPr txBox="1"/>
          <p:nvPr/>
        </p:nvSpPr>
        <p:spPr>
          <a:xfrm>
            <a:off x="1804960" y="504410"/>
            <a:ext cx="9394880" cy="121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Emailing With the Database</a:t>
            </a:r>
          </a:p>
        </p:txBody>
      </p:sp>
      <p:pic>
        <p:nvPicPr>
          <p:cNvPr id="272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3885463"/>
            <a:ext cx="11074400" cy="5289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299" y="3749640"/>
            <a:ext cx="11096202" cy="5452445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Crystal-clear visualization of your data with auto-generated reports"/>
          <p:cNvSpPr txBox="1"/>
          <p:nvPr/>
        </p:nvSpPr>
        <p:spPr>
          <a:xfrm>
            <a:off x="408744" y="1982119"/>
            <a:ext cx="12187311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sz="3200" b="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Crystal-clear visualization of your data with auto-generated reports</a:t>
            </a:r>
          </a:p>
        </p:txBody>
      </p:sp>
      <p:sp>
        <p:nvSpPr>
          <p:cNvPr id="276" name="Reports"/>
          <p:cNvSpPr txBox="1"/>
          <p:nvPr/>
        </p:nvSpPr>
        <p:spPr>
          <a:xfrm>
            <a:off x="5097528" y="745469"/>
            <a:ext cx="2809744" cy="121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Reports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影像" descr="影像"/>
          <p:cNvPicPr>
            <a:picLocks noChangeAspect="1"/>
          </p:cNvPicPr>
          <p:nvPr/>
        </p:nvPicPr>
        <p:blipFill>
          <a:blip r:embed="rId2"/>
          <a:srcRect l="763" t="9891" r="763" b="3187"/>
          <a:stretch>
            <a:fillRect/>
          </a:stretch>
        </p:blipFill>
        <p:spPr>
          <a:xfrm>
            <a:off x="552396" y="3945840"/>
            <a:ext cx="6606791" cy="406874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279" name="線條"/>
          <p:cNvSpPr/>
          <p:nvPr/>
        </p:nvSpPr>
        <p:spPr>
          <a:xfrm>
            <a:off x="9777346" y="4914313"/>
            <a:ext cx="1" cy="535941"/>
          </a:xfrm>
          <a:prstGeom prst="line">
            <a:avLst/>
          </a:prstGeom>
          <a:ln w="25400">
            <a:solidFill>
              <a:srgbClr val="929292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線條"/>
          <p:cNvSpPr/>
          <p:nvPr/>
        </p:nvSpPr>
        <p:spPr>
          <a:xfrm>
            <a:off x="7305835" y="4541407"/>
            <a:ext cx="1143878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1" name="影像" descr="影像"/>
          <p:cNvPicPr>
            <a:picLocks noChangeAspect="1"/>
          </p:cNvPicPr>
          <p:nvPr/>
        </p:nvPicPr>
        <p:blipFill>
          <a:blip r:embed="rId3"/>
          <a:srcRect l="265" t="9552" r="265" b="2561"/>
          <a:stretch>
            <a:fillRect/>
          </a:stretch>
        </p:blipFill>
        <p:spPr>
          <a:xfrm>
            <a:off x="3786241" y="5533269"/>
            <a:ext cx="8666023" cy="368785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282" name="影像" descr="影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463" y="3928217"/>
            <a:ext cx="3427767" cy="122638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Generate Word and Excel documents…"/>
          <p:cNvSpPr txBox="1"/>
          <p:nvPr/>
        </p:nvSpPr>
        <p:spPr>
          <a:xfrm>
            <a:off x="1922781" y="1704427"/>
            <a:ext cx="9159238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sz="32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Generate Word and Excel documents </a:t>
            </a:r>
          </a:p>
          <a:p>
            <a:pPr indent="39687" defTabSz="914400">
              <a:defRPr sz="32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automatically from your database with Mail Merge</a:t>
            </a:r>
          </a:p>
        </p:txBody>
      </p:sp>
      <p:sp>
        <p:nvSpPr>
          <p:cNvPr id="284" name="Generate Office Documents"/>
          <p:cNvSpPr txBox="1"/>
          <p:nvPr/>
        </p:nvSpPr>
        <p:spPr>
          <a:xfrm>
            <a:off x="1783320" y="504410"/>
            <a:ext cx="9438161" cy="121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Generate Office Documents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reate databases with Excel files"/>
          <p:cNvSpPr txBox="1"/>
          <p:nvPr/>
        </p:nvSpPr>
        <p:spPr>
          <a:xfrm>
            <a:off x="7505685" y="4312174"/>
            <a:ext cx="4770217" cy="567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23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Create databases with Excel files</a:t>
            </a:r>
          </a:p>
        </p:txBody>
      </p:sp>
      <p:sp>
        <p:nvSpPr>
          <p:cNvPr id="287" name="線條"/>
          <p:cNvSpPr/>
          <p:nvPr/>
        </p:nvSpPr>
        <p:spPr>
          <a:xfrm>
            <a:off x="4550767" y="7531433"/>
            <a:ext cx="1190948" cy="731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25400">
            <a:solidFill>
              <a:srgbClr val="929292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8" name="Export Excel/CSV files"/>
          <p:cNvSpPr txBox="1"/>
          <p:nvPr/>
        </p:nvSpPr>
        <p:spPr>
          <a:xfrm>
            <a:off x="910854" y="7620929"/>
            <a:ext cx="3285835" cy="567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23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Export Excel/CSV files</a:t>
            </a:r>
          </a:p>
        </p:txBody>
      </p:sp>
      <p:sp>
        <p:nvSpPr>
          <p:cNvPr id="289" name="線條"/>
          <p:cNvSpPr/>
          <p:nvPr/>
        </p:nvSpPr>
        <p:spPr>
          <a:xfrm>
            <a:off x="6517268" y="4237918"/>
            <a:ext cx="656012" cy="731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929292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Works With Excel"/>
          <p:cNvSpPr txBox="1"/>
          <p:nvPr/>
        </p:nvSpPr>
        <p:spPr>
          <a:xfrm>
            <a:off x="3472083" y="1002963"/>
            <a:ext cx="6060634" cy="121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Works With Excel</a:t>
            </a:r>
          </a:p>
        </p:txBody>
      </p:sp>
      <p:pic>
        <p:nvPicPr>
          <p:cNvPr id="291" name="影像" descr="影像"/>
          <p:cNvPicPr>
            <a:picLocks noChangeAspect="1"/>
          </p:cNvPicPr>
          <p:nvPr/>
        </p:nvPicPr>
        <p:blipFill>
          <a:blip r:embed="rId2"/>
          <a:srcRect b="17974"/>
          <a:stretch>
            <a:fillRect/>
          </a:stretch>
        </p:blipFill>
        <p:spPr>
          <a:xfrm>
            <a:off x="544275" y="4139262"/>
            <a:ext cx="5697539" cy="317018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292" name="影像" descr="影像"/>
          <p:cNvPicPr>
            <a:picLocks noChangeAspect="1"/>
          </p:cNvPicPr>
          <p:nvPr/>
        </p:nvPicPr>
        <p:blipFill>
          <a:blip r:embed="rId3"/>
          <a:srcRect b="25201"/>
          <a:stretch>
            <a:fillRect/>
          </a:stretch>
        </p:blipFill>
        <p:spPr>
          <a:xfrm>
            <a:off x="5849916" y="5345912"/>
            <a:ext cx="6514219" cy="362371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矩形"/>
          <p:cNvSpPr/>
          <p:nvPr/>
        </p:nvSpPr>
        <p:spPr>
          <a:xfrm>
            <a:off x="-430047" y="-94574"/>
            <a:ext cx="13777847" cy="31538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It’s a quick fix, but dangerous in the long run"/>
          <p:cNvSpPr txBox="1"/>
          <p:nvPr/>
        </p:nvSpPr>
        <p:spPr>
          <a:xfrm>
            <a:off x="1639851" y="1204005"/>
            <a:ext cx="9725099" cy="810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35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It’s a quick fix, but dangerous in the long run</a:t>
            </a:r>
          </a:p>
        </p:txBody>
      </p:sp>
      <p:pic>
        <p:nvPicPr>
          <p:cNvPr id="128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374" y="4049339"/>
            <a:ext cx="4944307" cy="4635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Automated one-click approval system saves time for everyone"/>
          <p:cNvSpPr txBox="1"/>
          <p:nvPr/>
        </p:nvSpPr>
        <p:spPr>
          <a:xfrm>
            <a:off x="795069" y="1944019"/>
            <a:ext cx="11414663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sz="3200" b="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Automated one-click approval system saves time for everyone</a:t>
            </a:r>
          </a:p>
        </p:txBody>
      </p:sp>
      <p:sp>
        <p:nvSpPr>
          <p:cNvPr id="295" name="Built-in Approval Flow"/>
          <p:cNvSpPr txBox="1"/>
          <p:nvPr/>
        </p:nvSpPr>
        <p:spPr>
          <a:xfrm>
            <a:off x="2688215" y="707369"/>
            <a:ext cx="7628370" cy="121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Built-in Approval Flow</a:t>
            </a:r>
          </a:p>
        </p:txBody>
      </p:sp>
      <p:pic>
        <p:nvPicPr>
          <p:cNvPr id="296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937396"/>
            <a:ext cx="11938000" cy="5092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影像" descr="影像"/>
          <p:cNvPicPr>
            <a:picLocks noChangeAspect="1"/>
          </p:cNvPicPr>
          <p:nvPr/>
        </p:nvPicPr>
        <p:blipFill>
          <a:blip r:embed="rId2"/>
          <a:srcRect l="815" t="9926" r="50513" b="4762"/>
          <a:stretch>
            <a:fillRect/>
          </a:stretch>
        </p:blipFill>
        <p:spPr>
          <a:xfrm>
            <a:off x="1651333" y="3904853"/>
            <a:ext cx="3498858" cy="515784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299" name="Never miss out on the latest updates with emails,…"/>
          <p:cNvSpPr txBox="1"/>
          <p:nvPr/>
        </p:nvSpPr>
        <p:spPr>
          <a:xfrm>
            <a:off x="1921980" y="1704427"/>
            <a:ext cx="9160841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sz="32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Never miss out on the latest updates with emails, </a:t>
            </a:r>
          </a:p>
          <a:p>
            <a:pPr indent="39687" defTabSz="914400">
              <a:defRPr sz="32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on-screen reminders, and notifications</a:t>
            </a:r>
          </a:p>
        </p:txBody>
      </p:sp>
      <p:sp>
        <p:nvSpPr>
          <p:cNvPr id="300" name="Reminders &amp; Instant Notifications"/>
          <p:cNvSpPr txBox="1"/>
          <p:nvPr/>
        </p:nvSpPr>
        <p:spPr>
          <a:xfrm>
            <a:off x="764612" y="504410"/>
            <a:ext cx="11475577" cy="121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Reminders &amp; Instant Notifications</a:t>
            </a:r>
          </a:p>
        </p:txBody>
      </p:sp>
      <p:pic>
        <p:nvPicPr>
          <p:cNvPr id="301" name="影像" descr="影像"/>
          <p:cNvPicPr>
            <a:picLocks noChangeAspect="1"/>
          </p:cNvPicPr>
          <p:nvPr/>
        </p:nvPicPr>
        <p:blipFill>
          <a:blip r:embed="rId3"/>
          <a:srcRect l="57786" t="11675" r="2488" b="35799"/>
          <a:stretch>
            <a:fillRect/>
          </a:stretch>
        </p:blipFill>
        <p:spPr>
          <a:xfrm>
            <a:off x="5784516" y="3904853"/>
            <a:ext cx="5568931" cy="515776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085" y="4055954"/>
            <a:ext cx="3016445" cy="48555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6" name="群組"/>
          <p:cNvGrpSpPr/>
          <p:nvPr/>
        </p:nvGrpSpPr>
        <p:grpSpPr>
          <a:xfrm>
            <a:off x="453223" y="4100836"/>
            <a:ext cx="8637670" cy="4765821"/>
            <a:chOff x="0" y="0"/>
            <a:chExt cx="8637668" cy="4765819"/>
          </a:xfrm>
        </p:grpSpPr>
        <p:pic>
          <p:nvPicPr>
            <p:cNvPr id="304" name="影像" descr="影像"/>
            <p:cNvPicPr>
              <a:picLocks noChangeAspect="1"/>
            </p:cNvPicPr>
            <p:nvPr/>
          </p:nvPicPr>
          <p:blipFill>
            <a:blip r:embed="rId3"/>
            <a:srcRect l="2419" r="446" b="6835"/>
            <a:stretch>
              <a:fillRect/>
            </a:stretch>
          </p:blipFill>
          <p:spPr>
            <a:xfrm>
              <a:off x="0" y="0"/>
              <a:ext cx="8637669" cy="47658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5" name="矩形"/>
            <p:cNvSpPr/>
            <p:nvPr/>
          </p:nvSpPr>
          <p:spPr>
            <a:xfrm>
              <a:off x="7063009" y="556572"/>
              <a:ext cx="1492075" cy="4192453"/>
            </a:xfrm>
            <a:prstGeom prst="rect">
              <a:avLst/>
            </a:prstGeom>
            <a:noFill/>
            <a:ln w="63500" cap="flat">
              <a:solidFill>
                <a:srgbClr val="E2777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307" name="Track all the dates in the database with…"/>
          <p:cNvSpPr txBox="1"/>
          <p:nvPr/>
        </p:nvSpPr>
        <p:spPr>
          <a:xfrm>
            <a:off x="2886186" y="1704427"/>
            <a:ext cx="7232429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sz="32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Track all the dates in the database with</a:t>
            </a:r>
          </a:p>
          <a:p>
            <a:pPr indent="39687" defTabSz="914400">
              <a:defRPr sz="32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your favorite calendar application</a:t>
            </a:r>
          </a:p>
        </p:txBody>
      </p:sp>
      <p:sp>
        <p:nvSpPr>
          <p:cNvPr id="308" name="Calendar"/>
          <p:cNvSpPr txBox="1"/>
          <p:nvPr/>
        </p:nvSpPr>
        <p:spPr>
          <a:xfrm>
            <a:off x="4877675" y="504410"/>
            <a:ext cx="3162404" cy="121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Calendar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2019/11/20 19:10:00  Lillian modified…"/>
          <p:cNvSpPr txBox="1"/>
          <p:nvPr/>
        </p:nvSpPr>
        <p:spPr>
          <a:xfrm>
            <a:off x="9058533" y="3961638"/>
            <a:ext cx="3212418" cy="861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400">
                <a:solidFill>
                  <a:srgbClr val="AAAAAA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2019/11/20 19:10:00  </a:t>
            </a:r>
            <a:r>
              <a:rPr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Lillian modified </a:t>
            </a:r>
          </a:p>
          <a:p>
            <a:pPr algn="l">
              <a:lnSpc>
                <a:spcPct val="120000"/>
              </a:lnSpc>
              <a:defRPr sz="1400">
                <a:solidFill>
                  <a:srgbClr val="AAAAAA"/>
                </a:solidFill>
              </a:defRPr>
            </a:pPr>
            <a:r>
              <a:rPr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 record New product shoot 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>
              <a:lnSpc>
                <a:spcPct val="120000"/>
              </a:lnSpc>
              <a:defRPr sz="140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Total Amount: 667.6 → 730.09</a:t>
            </a:r>
          </a:p>
        </p:txBody>
      </p:sp>
      <p:sp>
        <p:nvSpPr>
          <p:cNvPr id="311" name="2019/11/17 10:56:58  Rex Ho modified…"/>
          <p:cNvSpPr txBox="1"/>
          <p:nvPr/>
        </p:nvSpPr>
        <p:spPr>
          <a:xfrm>
            <a:off x="9059720" y="6093895"/>
            <a:ext cx="3303790" cy="1380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400">
                <a:solidFill>
                  <a:srgbClr val="AAAAAA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2019/11/17 10:56:58 </a:t>
            </a:r>
            <a:r>
              <a:rPr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Rex Ho modified </a:t>
            </a:r>
          </a:p>
          <a:p>
            <a:pPr algn="l">
              <a:lnSpc>
                <a:spcPct val="120000"/>
              </a:lnSpc>
              <a:defRPr sz="1400">
                <a:solidFill>
                  <a:srgbClr val="AAAAAA"/>
                </a:solidFill>
              </a:defRPr>
            </a:pPr>
            <a:r>
              <a:rPr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 record New product shoot </a:t>
            </a:r>
          </a:p>
          <a:p>
            <a:pPr algn="l">
              <a:lnSpc>
                <a:spcPct val="120000"/>
              </a:lnSpc>
              <a:defRPr sz="140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Subtable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Tasks</a:t>
            </a:r>
          </a:p>
          <a:p>
            <a:pPr lvl="1" algn="l">
              <a:lnSpc>
                <a:spcPct val="120000"/>
              </a:lnSpc>
              <a:defRPr sz="140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    File: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contract.pdf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>
              <a:lnSpc>
                <a:spcPct val="120000"/>
              </a:lnSpc>
              <a:defRPr sz="140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    File: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checklist.docx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2" name="2019/11/16 11:55:49  Kayline  modified…"/>
          <p:cNvSpPr txBox="1"/>
          <p:nvPr/>
        </p:nvSpPr>
        <p:spPr>
          <a:xfrm>
            <a:off x="9046203" y="7985408"/>
            <a:ext cx="3342262" cy="1121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400">
                <a:solidFill>
                  <a:srgbClr val="AAAAAA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2019/11/16 11:55:49 </a:t>
            </a:r>
            <a:r>
              <a:rPr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Kayline</a:t>
            </a:r>
            <a:r>
              <a:rPr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 modified</a:t>
            </a:r>
          </a:p>
          <a:p>
            <a:pPr algn="l">
              <a:lnSpc>
                <a:spcPct val="120000"/>
              </a:lnSpc>
              <a:defRPr sz="1400" b="0">
                <a:solidFill>
                  <a:srgbClr val="AAAAAA"/>
                </a:solidFill>
              </a:defRPr>
            </a:pPr>
            <a:r>
              <a:rPr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Project record New product shoot</a:t>
            </a:r>
          </a:p>
          <a:p>
            <a:pPr algn="l">
              <a:lnSpc>
                <a:spcPct val="120000"/>
              </a:lnSpc>
              <a:defRPr sz="140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Subtable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Tasks</a:t>
            </a:r>
          </a:p>
          <a:p>
            <a:pPr lvl="1" algn="l">
              <a:lnSpc>
                <a:spcPct val="120000"/>
              </a:lnSpc>
              <a:defRPr sz="140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    Completed?: </a:t>
            </a:r>
          </a:p>
        </p:txBody>
      </p:sp>
      <p:sp>
        <p:nvSpPr>
          <p:cNvPr id="313" name="線條"/>
          <p:cNvSpPr/>
          <p:nvPr/>
        </p:nvSpPr>
        <p:spPr>
          <a:xfrm>
            <a:off x="8984015" y="5855657"/>
            <a:ext cx="3299733" cy="1"/>
          </a:xfrm>
          <a:prstGeom prst="line">
            <a:avLst/>
          </a:prstGeom>
          <a:ln w="12700">
            <a:solidFill>
              <a:srgbClr val="AAAAAA"/>
            </a:solidFill>
            <a:miter lim="400000"/>
          </a:ln>
        </p:spPr>
        <p:txBody>
          <a:bodyPr lIns="50800" tIns="50800" rIns="50800" bIns="50800" anchor="ctr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4" name="線條"/>
          <p:cNvSpPr/>
          <p:nvPr/>
        </p:nvSpPr>
        <p:spPr>
          <a:xfrm>
            <a:off x="8984015" y="7712316"/>
            <a:ext cx="3299733" cy="1"/>
          </a:xfrm>
          <a:prstGeom prst="line">
            <a:avLst/>
          </a:prstGeom>
          <a:ln w="12700">
            <a:solidFill>
              <a:srgbClr val="AAAAAA"/>
            </a:solidFill>
            <a:miter lim="400000"/>
          </a:ln>
        </p:spPr>
        <p:txBody>
          <a:bodyPr lIns="50800" tIns="50800" rIns="50800" bIns="50800" anchor="ctr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5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4208" y="4603560"/>
            <a:ext cx="195180" cy="195181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This formula recalculation is triggered…"/>
          <p:cNvSpPr txBox="1"/>
          <p:nvPr/>
        </p:nvSpPr>
        <p:spPr>
          <a:xfrm>
            <a:off x="9027320" y="4868571"/>
            <a:ext cx="3406382" cy="754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>
              <a:lnSpc>
                <a:spcPct val="120000"/>
              </a:lnSpc>
              <a:defRPr sz="1200">
                <a:solidFill>
                  <a:srgbClr val="808080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This formula recalculation is triggered </a:t>
            </a:r>
          </a:p>
          <a:p>
            <a:pPr lvl="1" algn="l">
              <a:lnSpc>
                <a:spcPct val="120000"/>
              </a:lnSpc>
              <a:defRPr sz="1200">
                <a:solidFill>
                  <a:srgbClr val="808080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by </a:t>
            </a:r>
            <a:r>
              <a:rPr dirty="0">
                <a:solidFill>
                  <a:srgbClr val="3275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record 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on referenced sheet </a:t>
            </a:r>
          </a:p>
          <a:p>
            <a:pPr lvl="1" algn="l">
              <a:lnSpc>
                <a:spcPct val="120000"/>
              </a:lnSpc>
              <a:defRPr sz="1200">
                <a:solidFill>
                  <a:srgbClr val="808080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Income and Expenses</a:t>
            </a:r>
          </a:p>
        </p:txBody>
      </p:sp>
      <p:sp>
        <p:nvSpPr>
          <p:cNvPr id="317" name="!"/>
          <p:cNvSpPr txBox="1"/>
          <p:nvPr/>
        </p:nvSpPr>
        <p:spPr>
          <a:xfrm>
            <a:off x="9268442" y="4830225"/>
            <a:ext cx="166712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solidFill>
                  <a:srgbClr val="808080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18" name="影像" descr="影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2902" y="7022797"/>
            <a:ext cx="167260" cy="167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影像" descr="影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2902" y="7313582"/>
            <a:ext cx="167260" cy="167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影像" descr="影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2902" y="8919715"/>
            <a:ext cx="167260" cy="167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影像" descr="影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8604" y="8920795"/>
            <a:ext cx="224227" cy="16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影像" descr="影像"/>
          <p:cNvPicPr>
            <a:picLocks noChangeAspect="1"/>
          </p:cNvPicPr>
          <p:nvPr/>
        </p:nvPicPr>
        <p:blipFill>
          <a:blip r:embed="rId5"/>
          <a:srcRect l="750" t="10590" r="750" b="1123"/>
          <a:stretch>
            <a:fillRect/>
          </a:stretch>
        </p:blipFill>
        <p:spPr>
          <a:xfrm>
            <a:off x="619793" y="4177109"/>
            <a:ext cx="8210316" cy="4613289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Who? When? What?…"/>
          <p:cNvSpPr txBox="1"/>
          <p:nvPr/>
        </p:nvSpPr>
        <p:spPr>
          <a:xfrm>
            <a:off x="1378319" y="1714291"/>
            <a:ext cx="10161115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sz="32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Who? When? What? </a:t>
            </a:r>
          </a:p>
          <a:p>
            <a:pPr indent="39687" defTabSz="914400">
              <a:defRPr sz="32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Full version history on how the entry has been modified</a:t>
            </a:r>
          </a:p>
        </p:txBody>
      </p:sp>
      <p:sp>
        <p:nvSpPr>
          <p:cNvPr id="324" name="History"/>
          <p:cNvSpPr txBox="1"/>
          <p:nvPr/>
        </p:nvSpPr>
        <p:spPr>
          <a:xfrm>
            <a:off x="5215349" y="504410"/>
            <a:ext cx="2574102" cy="121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371" y="3752370"/>
            <a:ext cx="7830058" cy="5690130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Add the power of database to your web pages or blogs"/>
          <p:cNvSpPr txBox="1"/>
          <p:nvPr/>
        </p:nvSpPr>
        <p:spPr>
          <a:xfrm>
            <a:off x="1467528" y="1944019"/>
            <a:ext cx="10069743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sz="3200" b="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Add the power of database to your web pages or blogs</a:t>
            </a:r>
          </a:p>
        </p:txBody>
      </p:sp>
      <p:sp>
        <p:nvSpPr>
          <p:cNvPr id="328" name="Embed on Your Website"/>
          <p:cNvSpPr txBox="1"/>
          <p:nvPr/>
        </p:nvSpPr>
        <p:spPr>
          <a:xfrm>
            <a:off x="2413300" y="707369"/>
            <a:ext cx="8178201" cy="121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Embed on Your Website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影像" descr="影像"/>
          <p:cNvPicPr>
            <a:picLocks noChangeAspect="1"/>
          </p:cNvPicPr>
          <p:nvPr/>
        </p:nvPicPr>
        <p:blipFill>
          <a:blip r:embed="rId2"/>
          <a:srcRect l="4041" t="10148" r="1233" b="18252"/>
          <a:stretch>
            <a:fillRect/>
          </a:stretch>
        </p:blipFill>
        <p:spPr>
          <a:xfrm>
            <a:off x="1527274" y="3805550"/>
            <a:ext cx="9950421" cy="5322072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RESTful HTTP API for full programmatic access to your database"/>
          <p:cNvSpPr txBox="1"/>
          <p:nvPr/>
        </p:nvSpPr>
        <p:spPr>
          <a:xfrm>
            <a:off x="486491" y="1944019"/>
            <a:ext cx="1203181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sz="3200" b="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RESTful HTTP API for full programmatic access to your database</a:t>
            </a:r>
          </a:p>
        </p:txBody>
      </p:sp>
      <p:sp>
        <p:nvSpPr>
          <p:cNvPr id="332" name="Simple, Powerful API"/>
          <p:cNvSpPr txBox="1"/>
          <p:nvPr/>
        </p:nvSpPr>
        <p:spPr>
          <a:xfrm>
            <a:off x="2905422" y="707369"/>
            <a:ext cx="7193957" cy="121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Simple, Powerful API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No matter how complex your business logic is,…"/>
          <p:cNvSpPr txBox="1"/>
          <p:nvPr/>
        </p:nvSpPr>
        <p:spPr>
          <a:xfrm>
            <a:off x="795068" y="1704427"/>
            <a:ext cx="11414663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39687" defTabSz="914400">
              <a:defRPr sz="32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No matter how complex your business logic is, </a:t>
            </a:r>
          </a:p>
          <a:p>
            <a:pPr lvl="1" indent="39687" defTabSz="914400">
              <a:defRPr sz="32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it can be done with our server-side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Javascript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workflow engine</a:t>
            </a:r>
          </a:p>
        </p:txBody>
      </p:sp>
      <p:sp>
        <p:nvSpPr>
          <p:cNvPr id="335" name="Customized Scripting"/>
          <p:cNvSpPr txBox="1"/>
          <p:nvPr/>
        </p:nvSpPr>
        <p:spPr>
          <a:xfrm>
            <a:off x="2805234" y="504410"/>
            <a:ext cx="7394332" cy="121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Customized Scripting</a:t>
            </a:r>
          </a:p>
        </p:txBody>
      </p:sp>
      <p:pic>
        <p:nvPicPr>
          <p:cNvPr id="336" name="影像" descr="影像"/>
          <p:cNvPicPr>
            <a:picLocks noChangeAspect="1"/>
          </p:cNvPicPr>
          <p:nvPr/>
        </p:nvPicPr>
        <p:blipFill>
          <a:blip r:embed="rId2"/>
          <a:srcRect l="1250" t="10664" r="1250" b="15874"/>
          <a:stretch>
            <a:fillRect/>
          </a:stretch>
        </p:blipFill>
        <p:spPr>
          <a:xfrm>
            <a:off x="1320419" y="3731595"/>
            <a:ext cx="10364128" cy="54515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Easy to deploy, cross-platform Java solution"/>
          <p:cNvSpPr txBox="1"/>
          <p:nvPr/>
        </p:nvSpPr>
        <p:spPr>
          <a:xfrm>
            <a:off x="2422917" y="1944019"/>
            <a:ext cx="81589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sz="3200" b="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Easy to deploy, cross-platform Java solution</a:t>
            </a:r>
          </a:p>
        </p:txBody>
      </p:sp>
      <p:sp>
        <p:nvSpPr>
          <p:cNvPr id="339" name="Technology Stack"/>
          <p:cNvSpPr txBox="1"/>
          <p:nvPr/>
        </p:nvSpPr>
        <p:spPr>
          <a:xfrm>
            <a:off x="3437619" y="707369"/>
            <a:ext cx="6129562" cy="121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Technology Stack</a:t>
            </a:r>
          </a:p>
        </p:txBody>
      </p:sp>
      <p:sp>
        <p:nvSpPr>
          <p:cNvPr id="340" name="Java-based…"/>
          <p:cNvSpPr txBox="1"/>
          <p:nvPr/>
        </p:nvSpPr>
        <p:spPr>
          <a:xfrm>
            <a:off x="694729" y="3852790"/>
            <a:ext cx="12021742" cy="519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84187" indent="-444500" algn="l" defTabSz="914400">
              <a:lnSpc>
                <a:spcPct val="120000"/>
              </a:lnSpc>
              <a:buSzPct val="145000"/>
              <a:buChar char="•"/>
              <a:defRPr sz="28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Java-based</a:t>
            </a:r>
          </a:p>
          <a:p>
            <a:pPr marL="1119187" indent="-444500" algn="l" defTabSz="914400">
              <a:lnSpc>
                <a:spcPct val="120000"/>
              </a:lnSpc>
              <a:buSzPct val="145000"/>
              <a:buChar char="-"/>
              <a:defRPr sz="28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Deploy on Linux and Windows servers</a:t>
            </a:r>
          </a:p>
          <a:p>
            <a:pPr marL="484187" indent="-444500" algn="l" defTabSz="914400">
              <a:lnSpc>
                <a:spcPct val="120000"/>
              </a:lnSpc>
              <a:buSzPct val="145000"/>
              <a:buChar char="•"/>
              <a:defRPr sz="28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Embedded application server (Jetty), embedded DB (Berkeley DB)</a:t>
            </a:r>
          </a:p>
          <a:p>
            <a:pPr marL="1119187" indent="-444500" algn="l" defTabSz="914400">
              <a:lnSpc>
                <a:spcPct val="120000"/>
              </a:lnSpc>
              <a:buSzPct val="145000"/>
              <a:buChar char="-"/>
              <a:defRPr sz="28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Super easy to install and deploy</a:t>
            </a:r>
          </a:p>
          <a:p>
            <a:pPr marL="1119187" indent="-444500" algn="l" defTabSz="914400">
              <a:lnSpc>
                <a:spcPct val="120000"/>
              </a:lnSpc>
              <a:buSzPct val="145000"/>
              <a:buChar char="-"/>
              <a:defRPr sz="28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NoSQL DB for high performance on flexible data structure</a:t>
            </a:r>
          </a:p>
          <a:p>
            <a:pPr marL="484187" indent="-444500" algn="l" defTabSz="914400">
              <a:lnSpc>
                <a:spcPct val="120000"/>
              </a:lnSpc>
              <a:buSzPct val="145000"/>
              <a:buChar char="•"/>
              <a:defRPr sz="28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Server-side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Javascript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scripting engine</a:t>
            </a:r>
          </a:p>
          <a:p>
            <a:pPr marL="1119187" indent="-444500" algn="l" defTabSz="914400">
              <a:lnSpc>
                <a:spcPct val="120000"/>
              </a:lnSpc>
              <a:buSzPct val="145000"/>
              <a:buChar char="-"/>
              <a:defRPr sz="28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 language familiar to all web developers</a:t>
            </a:r>
          </a:p>
          <a:p>
            <a:pPr marL="484187" indent="-444500" algn="l" defTabSz="914400">
              <a:lnSpc>
                <a:spcPct val="120000"/>
              </a:lnSpc>
              <a:buSzPct val="145000"/>
              <a:buChar char="•"/>
              <a:defRPr sz="28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Pure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Javascript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AJAX interface, no Flash/Applet/Silverlight, runs on any Web browser</a:t>
            </a:r>
          </a:p>
          <a:p>
            <a:pPr marL="484187" indent="-444500" algn="l" defTabSz="914400">
              <a:lnSpc>
                <a:spcPct val="120000"/>
              </a:lnSpc>
              <a:buSzPct val="145000"/>
              <a:buChar char="•"/>
              <a:defRPr sz="28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Robust RESTful API to query / post data to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Ragic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線條"/>
          <p:cNvSpPr/>
          <p:nvPr/>
        </p:nvSpPr>
        <p:spPr>
          <a:xfrm>
            <a:off x="1287846" y="1404881"/>
            <a:ext cx="10429108" cy="1"/>
          </a:xfrm>
          <a:prstGeom prst="line">
            <a:avLst/>
          </a:prstGeom>
          <a:ln w="25400">
            <a:solidFill>
              <a:srgbClr val="E2777C"/>
            </a:solidFill>
            <a:miter lim="400000"/>
          </a:ln>
        </p:spPr>
        <p:txBody>
          <a:bodyPr lIns="50800" tIns="50800" rIns="50800" bIns="50800" anchor="ctr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3" name="矩形"/>
          <p:cNvSpPr/>
          <p:nvPr/>
        </p:nvSpPr>
        <p:spPr>
          <a:xfrm>
            <a:off x="3703060" y="873574"/>
            <a:ext cx="5598680" cy="1062614"/>
          </a:xfrm>
          <a:prstGeom prst="rect">
            <a:avLst/>
          </a:prstGeom>
          <a:solidFill>
            <a:srgbClr val="E2777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4" name="TextBox 1"/>
          <p:cNvSpPr txBox="1"/>
          <p:nvPr/>
        </p:nvSpPr>
        <p:spPr>
          <a:xfrm>
            <a:off x="3872066" y="837948"/>
            <a:ext cx="5260668" cy="811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indent="39687" defTabSz="914400">
              <a:lnSpc>
                <a:spcPct val="150000"/>
              </a:lnSpc>
              <a:defRPr sz="4500">
                <a:solidFill>
                  <a:srgbClr val="FFFFFF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Happy Customers</a:t>
            </a:r>
          </a:p>
        </p:txBody>
      </p:sp>
      <p:pic>
        <p:nvPicPr>
          <p:cNvPr id="345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906" y="2721064"/>
            <a:ext cx="10502988" cy="6081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矩形"/>
          <p:cNvSpPr/>
          <p:nvPr/>
        </p:nvSpPr>
        <p:spPr>
          <a:xfrm>
            <a:off x="-430047" y="-221574"/>
            <a:ext cx="13777847" cy="37838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1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188" y="4223414"/>
            <a:ext cx="10217377" cy="517921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Creating spreadsheet"/>
          <p:cNvSpPr txBox="1"/>
          <p:nvPr/>
        </p:nvSpPr>
        <p:spPr>
          <a:xfrm>
            <a:off x="3203976" y="6167634"/>
            <a:ext cx="2817554" cy="437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indent="39687" defTabSz="914400">
              <a:lnSpc>
                <a:spcPct val="150000"/>
              </a:lnSpc>
              <a:defRPr sz="2200" b="0">
                <a:solidFill>
                  <a:srgbClr val="393939"/>
                </a:solidFill>
              </a:defRPr>
            </a:lvl1pPr>
          </a:lstStyle>
          <a:p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Creating spreadsheet</a:t>
            </a:r>
          </a:p>
        </p:txBody>
      </p:sp>
      <p:sp>
        <p:nvSpPr>
          <p:cNvPr id="133" name="Merging versions"/>
          <p:cNvSpPr txBox="1"/>
          <p:nvPr/>
        </p:nvSpPr>
        <p:spPr>
          <a:xfrm>
            <a:off x="6928836" y="6167634"/>
            <a:ext cx="2273726" cy="437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indent="39687" algn="l" defTabSz="914400">
              <a:lnSpc>
                <a:spcPct val="150000"/>
              </a:lnSpc>
              <a:defRPr sz="2200" b="0">
                <a:solidFill>
                  <a:srgbClr val="393939"/>
                </a:solidFill>
              </a:defRPr>
            </a:lvl1pPr>
          </a:lstStyle>
          <a:p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Merging versions</a:t>
            </a:r>
          </a:p>
        </p:txBody>
      </p:sp>
      <p:sp>
        <p:nvSpPr>
          <p:cNvPr id="134" name="Locating errors"/>
          <p:cNvSpPr txBox="1"/>
          <p:nvPr/>
        </p:nvSpPr>
        <p:spPr>
          <a:xfrm>
            <a:off x="7060702" y="8718982"/>
            <a:ext cx="2009993" cy="437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indent="39687" algn="l" defTabSz="914400">
              <a:lnSpc>
                <a:spcPct val="150000"/>
              </a:lnSpc>
              <a:defRPr sz="2200" b="0">
                <a:solidFill>
                  <a:srgbClr val="393939"/>
                </a:solidFill>
              </a:defRPr>
            </a:lvl1pPr>
          </a:lstStyle>
          <a:p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Locating errors</a:t>
            </a:r>
          </a:p>
        </p:txBody>
      </p:sp>
      <p:sp>
        <p:nvSpPr>
          <p:cNvPr id="135" name="Filling to management"/>
          <p:cNvSpPr txBox="1"/>
          <p:nvPr/>
        </p:nvSpPr>
        <p:spPr>
          <a:xfrm>
            <a:off x="3165316" y="8718982"/>
            <a:ext cx="2894874" cy="437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indent="39687" algn="l" defTabSz="914400">
              <a:lnSpc>
                <a:spcPct val="150000"/>
              </a:lnSpc>
              <a:defRPr sz="2200" b="0">
                <a:solidFill>
                  <a:srgbClr val="393939"/>
                </a:solidFill>
              </a:defRPr>
            </a:lvl1pPr>
          </a:lstStyle>
          <a:p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Filling to management</a:t>
            </a:r>
          </a:p>
        </p:txBody>
      </p:sp>
      <p:sp>
        <p:nvSpPr>
          <p:cNvPr id="136" name="People can spend as much as  90% of their time…"/>
          <p:cNvSpPr txBox="1"/>
          <p:nvPr/>
        </p:nvSpPr>
        <p:spPr>
          <a:xfrm>
            <a:off x="1855212" y="1976957"/>
            <a:ext cx="9207329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sz="32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People can spend as much as  </a:t>
            </a:r>
            <a:r>
              <a:rPr dirty="0">
                <a:latin typeface="Arial Black" panose="020B0604020202020204" pitchFamily="34" charset="0"/>
                <a:cs typeface="Arial Black" panose="020B0604020202020204" pitchFamily="34" charset="0"/>
              </a:rPr>
              <a:t>90%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of their time </a:t>
            </a:r>
          </a:p>
          <a:p>
            <a:pPr indent="39687" defTabSz="914400">
              <a:defRPr sz="32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working with spreadsheets</a:t>
            </a:r>
          </a:p>
        </p:txBody>
      </p:sp>
      <p:sp>
        <p:nvSpPr>
          <p:cNvPr id="137" name="Time Sink"/>
          <p:cNvSpPr txBox="1"/>
          <p:nvPr/>
        </p:nvSpPr>
        <p:spPr>
          <a:xfrm>
            <a:off x="4571501" y="644320"/>
            <a:ext cx="3774751" cy="1316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60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Time Sink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矩形"/>
          <p:cNvSpPr/>
          <p:nvPr/>
        </p:nvSpPr>
        <p:spPr>
          <a:xfrm>
            <a:off x="-430047" y="-221574"/>
            <a:ext cx="13777847" cy="37838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88% of all spreadsheets contain errors that are not auditable"/>
          <p:cNvSpPr txBox="1"/>
          <p:nvPr/>
        </p:nvSpPr>
        <p:spPr>
          <a:xfrm>
            <a:off x="831696" y="2198019"/>
            <a:ext cx="11254363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sz="3200" b="0">
                <a:solidFill>
                  <a:srgbClr val="393939"/>
                </a:solidFill>
              </a:defRPr>
            </a:pPr>
            <a:r>
              <a:rPr sz="3200" b="0" dirty="0">
                <a:solidFill>
                  <a:srgbClr val="39393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88%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of all spreadsheets contain errors that are not auditable</a:t>
            </a:r>
          </a:p>
        </p:txBody>
      </p:sp>
      <p:sp>
        <p:nvSpPr>
          <p:cNvPr id="141" name="Errors"/>
          <p:cNvSpPr txBox="1"/>
          <p:nvPr/>
        </p:nvSpPr>
        <p:spPr>
          <a:xfrm>
            <a:off x="5232740" y="910779"/>
            <a:ext cx="2452274" cy="1316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60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Errors</a:t>
            </a:r>
          </a:p>
        </p:txBody>
      </p:sp>
      <p:pic>
        <p:nvPicPr>
          <p:cNvPr id="142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33" y="4536359"/>
            <a:ext cx="10502334" cy="4111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矩形"/>
          <p:cNvSpPr/>
          <p:nvPr/>
        </p:nvSpPr>
        <p:spPr>
          <a:xfrm>
            <a:off x="-430047" y="-221574"/>
            <a:ext cx="13777847" cy="37838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Too many worksheets make it hard to visualize…"/>
          <p:cNvSpPr txBox="1"/>
          <p:nvPr/>
        </p:nvSpPr>
        <p:spPr>
          <a:xfrm>
            <a:off x="2094862" y="1938857"/>
            <a:ext cx="8728030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sz="32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Too many worksheets make it hard to visualize </a:t>
            </a:r>
          </a:p>
          <a:p>
            <a:pPr indent="39687" defTabSz="914400">
              <a:defRPr sz="32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how data fits together</a:t>
            </a:r>
          </a:p>
        </p:txBody>
      </p:sp>
      <p:sp>
        <p:nvSpPr>
          <p:cNvPr id="146" name="No Big Picture"/>
          <p:cNvSpPr txBox="1"/>
          <p:nvPr/>
        </p:nvSpPr>
        <p:spPr>
          <a:xfrm>
            <a:off x="3737940" y="606220"/>
            <a:ext cx="5441874" cy="1316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60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No Big Picture</a:t>
            </a:r>
          </a:p>
        </p:txBody>
      </p:sp>
      <p:pic>
        <p:nvPicPr>
          <p:cNvPr id="147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140" y="4065174"/>
            <a:ext cx="5573493" cy="4575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167" y="4236463"/>
            <a:ext cx="5573493" cy="4575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779" y="4626985"/>
            <a:ext cx="5573494" cy="45753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矩形"/>
          <p:cNvSpPr/>
          <p:nvPr/>
        </p:nvSpPr>
        <p:spPr>
          <a:xfrm>
            <a:off x="-430047" y="-221574"/>
            <a:ext cx="13777847" cy="37838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As your data grows, there is no way to control its access"/>
          <p:cNvSpPr txBox="1"/>
          <p:nvPr/>
        </p:nvSpPr>
        <p:spPr>
          <a:xfrm>
            <a:off x="1286146" y="2198019"/>
            <a:ext cx="10345461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sz="3200" b="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As your data grows, there is no way to control its access</a:t>
            </a:r>
          </a:p>
        </p:txBody>
      </p:sp>
      <p:sp>
        <p:nvSpPr>
          <p:cNvPr id="153" name="Growing Pains"/>
          <p:cNvSpPr txBox="1"/>
          <p:nvPr/>
        </p:nvSpPr>
        <p:spPr>
          <a:xfrm>
            <a:off x="3696262" y="910779"/>
            <a:ext cx="5525230" cy="1316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60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Growing Pains</a:t>
            </a:r>
          </a:p>
        </p:txBody>
      </p:sp>
      <p:pic>
        <p:nvPicPr>
          <p:cNvPr id="154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087" y="4675185"/>
            <a:ext cx="9034626" cy="4060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1101" y="6833594"/>
            <a:ext cx="2928044" cy="2928473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說明框"/>
          <p:cNvSpPr/>
          <p:nvPr/>
        </p:nvSpPr>
        <p:spPr>
          <a:xfrm>
            <a:off x="1624012" y="1922224"/>
            <a:ext cx="9756776" cy="4434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" y="0"/>
                </a:moveTo>
                <a:cubicBezTo>
                  <a:pt x="131" y="0"/>
                  <a:pt x="0" y="289"/>
                  <a:pt x="0" y="646"/>
                </a:cubicBezTo>
                <a:lnTo>
                  <a:pt x="0" y="15781"/>
                </a:lnTo>
                <a:cubicBezTo>
                  <a:pt x="0" y="16138"/>
                  <a:pt x="131" y="16427"/>
                  <a:pt x="293" y="16427"/>
                </a:cubicBezTo>
                <a:lnTo>
                  <a:pt x="17053" y="16427"/>
                </a:lnTo>
                <a:lnTo>
                  <a:pt x="17702" y="21600"/>
                </a:lnTo>
                <a:lnTo>
                  <a:pt x="18353" y="16427"/>
                </a:lnTo>
                <a:lnTo>
                  <a:pt x="21307" y="16427"/>
                </a:lnTo>
                <a:cubicBezTo>
                  <a:pt x="21469" y="16427"/>
                  <a:pt x="21600" y="16138"/>
                  <a:pt x="21600" y="15781"/>
                </a:cubicBezTo>
                <a:lnTo>
                  <a:pt x="21600" y="646"/>
                </a:lnTo>
                <a:cubicBezTo>
                  <a:pt x="21600" y="289"/>
                  <a:pt x="21469" y="0"/>
                  <a:pt x="21307" y="0"/>
                </a:cubicBezTo>
                <a:lnTo>
                  <a:pt x="293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But building a database system…"/>
          <p:cNvSpPr txBox="1"/>
          <p:nvPr/>
        </p:nvSpPr>
        <p:spPr>
          <a:xfrm>
            <a:off x="2931763" y="2803645"/>
            <a:ext cx="7141274" cy="161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indent="39687" algn="l" defTabSz="914400">
              <a:lnSpc>
                <a:spcPct val="180000"/>
              </a:lnSpc>
              <a:defRPr sz="360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But building a database system </a:t>
            </a:r>
          </a:p>
          <a:p>
            <a:pPr indent="39687" algn="l" defTabSz="914400">
              <a:lnSpc>
                <a:spcPct val="180000"/>
              </a:lnSpc>
              <a:defRPr sz="360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is even more                         …</a:t>
            </a:r>
          </a:p>
        </p:txBody>
      </p:sp>
      <p:sp>
        <p:nvSpPr>
          <p:cNvPr id="159" name="矩形"/>
          <p:cNvSpPr/>
          <p:nvPr/>
        </p:nvSpPr>
        <p:spPr>
          <a:xfrm>
            <a:off x="5943586" y="3814455"/>
            <a:ext cx="2928044" cy="846833"/>
          </a:xfrm>
          <a:prstGeom prst="rect">
            <a:avLst/>
          </a:prstGeom>
          <a:solidFill>
            <a:srgbClr val="39393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frustrating"/>
          <p:cNvSpPr txBox="1"/>
          <p:nvPr/>
        </p:nvSpPr>
        <p:spPr>
          <a:xfrm>
            <a:off x="6155661" y="3787244"/>
            <a:ext cx="2503894" cy="72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indent="39687" defTabSz="914400">
              <a:lnSpc>
                <a:spcPct val="150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frustrating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矩形"/>
          <p:cNvSpPr/>
          <p:nvPr/>
        </p:nvSpPr>
        <p:spPr>
          <a:xfrm>
            <a:off x="-430047" y="-221574"/>
            <a:ext cx="13777847" cy="37838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Over  90%  of enterprise IT projects are delivered late"/>
          <p:cNvSpPr txBox="1"/>
          <p:nvPr/>
        </p:nvSpPr>
        <p:spPr>
          <a:xfrm>
            <a:off x="1457669" y="2198019"/>
            <a:ext cx="10002418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sz="3200" b="0">
                <a:solidFill>
                  <a:srgbClr val="393939"/>
                </a:solidFill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Over  </a:t>
            </a:r>
            <a:r>
              <a:rPr dirty="0">
                <a:latin typeface="Arial Black" panose="020B0604020202020204" pitchFamily="34" charset="0"/>
                <a:cs typeface="Arial Black" panose="020B0604020202020204" pitchFamily="34" charset="0"/>
              </a:rPr>
              <a:t>90%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 of enterprise IT projects are delivered late</a:t>
            </a:r>
          </a:p>
        </p:txBody>
      </p:sp>
      <p:sp>
        <p:nvSpPr>
          <p:cNvPr id="164" name="Delays"/>
          <p:cNvSpPr txBox="1"/>
          <p:nvPr/>
        </p:nvSpPr>
        <p:spPr>
          <a:xfrm>
            <a:off x="5146979" y="910779"/>
            <a:ext cx="2623795" cy="1316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6000">
                <a:solidFill>
                  <a:srgbClr val="393939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Delays</a:t>
            </a:r>
          </a:p>
        </p:txBody>
      </p:sp>
      <p:pic>
        <p:nvPicPr>
          <p:cNvPr id="165" name="影像" descr="影像"/>
          <p:cNvPicPr>
            <a:picLocks noChangeAspect="1"/>
          </p:cNvPicPr>
          <p:nvPr/>
        </p:nvPicPr>
        <p:blipFill>
          <a:blip r:embed="rId2">
            <a:alphaModFix amt="86982"/>
          </a:blip>
          <a:stretch>
            <a:fillRect/>
          </a:stretch>
        </p:blipFill>
        <p:spPr>
          <a:xfrm>
            <a:off x="4441322" y="7086722"/>
            <a:ext cx="1981951" cy="1773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影像" descr="影像"/>
          <p:cNvPicPr>
            <a:picLocks noChangeAspect="1"/>
          </p:cNvPicPr>
          <p:nvPr/>
        </p:nvPicPr>
        <p:blipFill>
          <a:blip r:embed="rId3">
            <a:alphaModFix amt="78962"/>
          </a:blip>
          <a:stretch>
            <a:fillRect/>
          </a:stretch>
        </p:blipFill>
        <p:spPr>
          <a:xfrm>
            <a:off x="4441322" y="4157221"/>
            <a:ext cx="1981951" cy="1888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影像" descr="影像"/>
          <p:cNvPicPr>
            <a:picLocks noChangeAspect="1"/>
          </p:cNvPicPr>
          <p:nvPr/>
        </p:nvPicPr>
        <p:blipFill>
          <a:blip r:embed="rId4">
            <a:alphaModFix amt="86508"/>
          </a:blip>
          <a:stretch>
            <a:fillRect/>
          </a:stretch>
        </p:blipFill>
        <p:spPr>
          <a:xfrm>
            <a:off x="1430798" y="5243898"/>
            <a:ext cx="2709852" cy="2530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影像" descr="影像"/>
          <p:cNvPicPr>
            <a:picLocks noChangeAspect="1"/>
          </p:cNvPicPr>
          <p:nvPr/>
        </p:nvPicPr>
        <p:blipFill>
          <a:blip r:embed="rId5">
            <a:alphaModFix amt="89824"/>
          </a:blip>
          <a:stretch>
            <a:fillRect/>
          </a:stretch>
        </p:blipFill>
        <p:spPr>
          <a:xfrm>
            <a:off x="7956015" y="4892677"/>
            <a:ext cx="3840613" cy="32332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652</Words>
  <Application>Microsoft Macintosh PowerPoint</Application>
  <PresentationFormat>自訂</PresentationFormat>
  <Paragraphs>121</Paragraphs>
  <Slides>38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42" baseType="lpstr">
      <vt:lpstr>Arial Black</vt:lpstr>
      <vt:lpstr>Microsoft YaHei</vt:lpstr>
      <vt:lpstr>Arial</vt:lpstr>
      <vt:lpstr>White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cp:lastModifiedBy>Jeff Kuo</cp:lastModifiedBy>
  <cp:revision>3</cp:revision>
  <dcterms:modified xsi:type="dcterms:W3CDTF">2020-10-27T08:02:41Z</dcterms:modified>
</cp:coreProperties>
</file>